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74" r:id="rId4"/>
    <p:sldId id="258" r:id="rId5"/>
    <p:sldId id="280" r:id="rId6"/>
    <p:sldId id="260" r:id="rId7"/>
    <p:sldId id="261" r:id="rId8"/>
    <p:sldId id="262" r:id="rId9"/>
    <p:sldId id="263" r:id="rId10"/>
    <p:sldId id="277" r:id="rId11"/>
    <p:sldId id="264" r:id="rId12"/>
    <p:sldId id="265" r:id="rId13"/>
    <p:sldId id="266" r:id="rId14"/>
    <p:sldId id="267" r:id="rId15"/>
    <p:sldId id="268" r:id="rId16"/>
    <p:sldId id="269" r:id="rId17"/>
    <p:sldId id="270" r:id="rId18"/>
    <p:sldId id="271" r:id="rId19"/>
    <p:sldId id="272" r:id="rId20"/>
    <p:sldId id="273" r:id="rId21"/>
    <p:sldId id="276" r:id="rId22"/>
    <p:sldId id="275" r:id="rId23"/>
    <p:sldId id="279" r:id="rId24"/>
  </p:sldIdLst>
  <p:sldSz cx="9144000" cy="5143500" type="screen16x9"/>
  <p:notesSz cx="6858000" cy="9144000"/>
  <p:embeddedFontLst>
    <p:embeddedFont>
      <p:font typeface="Montserrat" panose="02020500000000000000" charset="0"/>
      <p:regular r:id="rId26"/>
      <p:bold r:id="rId27"/>
      <p:italic r:id="rId28"/>
      <p:boldItalic r:id="rId29"/>
    </p:embeddedFont>
    <p:embeddedFont>
      <p:font typeface="Lato" panose="02020500000000000000" charset="0"/>
      <p:regular r:id="rId30"/>
      <p:bold r:id="rId31"/>
      <p:italic r:id="rId32"/>
      <p:boldItalic r:id="rId33"/>
    </p:embeddedFont>
    <p:embeddedFont>
      <p:font typeface="微軟正黑體" panose="020B0604030504040204" pitchFamily="34" charset="-120"/>
      <p:regular r:id="rId34"/>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085" autoAdjust="0"/>
  </p:normalViewPr>
  <p:slideViewPr>
    <p:cSldViewPr snapToGrid="0">
      <p:cViewPr>
        <p:scale>
          <a:sx n="100" d="100"/>
          <a:sy n="100" d="100"/>
        </p:scale>
        <p:origin x="946"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50e70ecb1e_2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50e70ecb1e_2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sz="1100" dirty="0">
                <a:solidFill>
                  <a:schemeClr val="bg1"/>
                </a:solidFill>
                <a:latin typeface="微軟正黑體" panose="020B0604030504040204" pitchFamily="34" charset="-120"/>
                <a:ea typeface="微軟正黑體" panose="020B0604030504040204" pitchFamily="34" charset="-120"/>
              </a:rPr>
              <a:t>依據</a:t>
            </a:r>
            <a:r>
              <a:rPr lang="en-US" altLang="zh-TW" sz="1100" dirty="0">
                <a:solidFill>
                  <a:schemeClr val="bg1"/>
                </a:solidFill>
                <a:latin typeface="微軟正黑體" panose="020B0604030504040204" pitchFamily="34" charset="-120"/>
                <a:ea typeface="微軟正黑體" panose="020B0604030504040204" pitchFamily="34" charset="-120"/>
              </a:rPr>
              <a:t>Lexicon Based</a:t>
            </a:r>
            <a:r>
              <a:rPr lang="zh-TW" altLang="en-US" sz="1100" dirty="0">
                <a:solidFill>
                  <a:schemeClr val="bg1"/>
                </a:solidFill>
                <a:latin typeface="微軟正黑體" panose="020B0604030504040204" pitchFamily="34" charset="-120"/>
                <a:ea typeface="微軟正黑體" panose="020B0604030504040204" pitchFamily="34" charset="-120"/>
              </a:rPr>
              <a:t>情緒分析，所有留言內容的正負向反應。</a:t>
            </a:r>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250e70ecb1e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250e70ecb1e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50e70ecb1e_2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50e70ecb1e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50e70ecb1e_2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50e70ecb1e_2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sz="1100" dirty="0">
                <a:solidFill>
                  <a:schemeClr val="lt1"/>
                </a:solidFill>
              </a:rPr>
              <a:t>與第</a:t>
            </a:r>
            <a:r>
              <a:rPr lang="en-US" altLang="zh-TW" sz="1100" dirty="0">
                <a:solidFill>
                  <a:schemeClr val="lt1"/>
                </a:solidFill>
              </a:rPr>
              <a:t>1</a:t>
            </a:r>
            <a:r>
              <a:rPr lang="zh-TW" altLang="en-US" sz="1100" dirty="0">
                <a:solidFill>
                  <a:schemeClr val="lt1"/>
                </a:solidFill>
              </a:rPr>
              <a:t>主題相關的文章中，出現較多的關鍵字如「台灣」、「美國」、「員工」、「公司」。由這些關鍵字看來，第</a:t>
            </a:r>
            <a:r>
              <a:rPr lang="en-US" altLang="zh-TW" sz="1100" dirty="0">
                <a:solidFill>
                  <a:schemeClr val="lt1"/>
                </a:solidFill>
              </a:rPr>
              <a:t>1</a:t>
            </a:r>
            <a:r>
              <a:rPr lang="zh-TW" altLang="en-US" sz="1100" dirty="0">
                <a:solidFill>
                  <a:schemeClr val="lt1"/>
                </a:solidFill>
              </a:rPr>
              <a:t>群主題是跟「台美公司經營治理」相關主題的內容。</a:t>
            </a:r>
            <a:endParaRPr lang="en-US" altLang="zh-TW" sz="1100" dirty="0">
              <a:solidFill>
                <a:schemeClr val="lt1"/>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sz="1100" dirty="0">
                <a:solidFill>
                  <a:schemeClr val="lt1"/>
                </a:solidFill>
              </a:rPr>
              <a:t>與第</a:t>
            </a:r>
            <a:r>
              <a:rPr lang="en-US" altLang="zh-TW" sz="1100" dirty="0">
                <a:solidFill>
                  <a:schemeClr val="lt1"/>
                </a:solidFill>
              </a:rPr>
              <a:t>1</a:t>
            </a:r>
            <a:r>
              <a:rPr lang="zh-TW" altLang="en-US" sz="1100" dirty="0">
                <a:solidFill>
                  <a:schemeClr val="lt1"/>
                </a:solidFill>
              </a:rPr>
              <a:t>主題相關的文章中，出現較多的關鍵字如「台灣」、「美國」、「員工」、「公司」、工作、薪資等，後面也有一些提及房價、生活的詞彙，因此判斷該主題可能是討論在台積電工作的</a:t>
            </a:r>
            <a:r>
              <a:rPr lang="en-US" altLang="zh-TW" sz="1100" dirty="0">
                <a:solidFill>
                  <a:schemeClr val="lt1"/>
                </a:solidFill>
              </a:rPr>
              <a:t>cp</a:t>
            </a:r>
            <a:r>
              <a:rPr lang="zh-TW" altLang="en-US" sz="1100" dirty="0">
                <a:solidFill>
                  <a:schemeClr val="lt1"/>
                </a:solidFill>
              </a:rPr>
              <a:t>值</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zh-TW" altLang="en-US" sz="1100" dirty="0">
              <a:solidFill>
                <a:schemeClr val="lt1"/>
              </a:solidFill>
            </a:endParaRPr>
          </a:p>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50e70ecb1e_2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50e70ecb1e_2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solidFill>
                  <a:schemeClr val="lt1"/>
                </a:solidFill>
              </a:rPr>
              <a:t>與第</a:t>
            </a:r>
            <a:r>
              <a:rPr lang="en-US" altLang="zh-TW" dirty="0">
                <a:solidFill>
                  <a:schemeClr val="lt1"/>
                </a:solidFill>
              </a:rPr>
              <a:t>2</a:t>
            </a:r>
            <a:r>
              <a:rPr lang="zh-TW" altLang="en-US" dirty="0">
                <a:solidFill>
                  <a:schemeClr val="lt1"/>
                </a:solidFill>
              </a:rPr>
              <a:t>主題相關的文章中，出現較多的關鍵字如「市場」、「需求」、「營收」、「手機」，也有些關鍵字如「今年」、「台股」、「基金」出現在較多主題分類中的文章中，由這些關鍵字來看與投資相關，且提及外資的頻率也較高，因此判斷第</a:t>
            </a:r>
            <a:r>
              <a:rPr lang="en-US" altLang="zh-TW" dirty="0">
                <a:solidFill>
                  <a:schemeClr val="lt1"/>
                </a:solidFill>
              </a:rPr>
              <a:t>2</a:t>
            </a:r>
            <a:r>
              <a:rPr lang="zh-TW" altLang="en-US" dirty="0">
                <a:solidFill>
                  <a:schemeClr val="lt1"/>
                </a:solidFill>
              </a:rPr>
              <a:t>群主題是跟「台股投資」相關主題的內容。</a:t>
            </a:r>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50e70ecb1e_2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50e70ecb1e_2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solidFill>
                  <a:schemeClr val="lt1"/>
                </a:solidFill>
                <a:latin typeface="Lato"/>
                <a:ea typeface="Lato"/>
                <a:cs typeface="Lato"/>
                <a:sym typeface="Lato"/>
              </a:rPr>
              <a:t>在主題</a:t>
            </a:r>
            <a:r>
              <a:rPr lang="en-US" altLang="zh-TW" dirty="0">
                <a:solidFill>
                  <a:schemeClr val="lt1"/>
                </a:solidFill>
                <a:latin typeface="Lato"/>
                <a:ea typeface="Lato"/>
                <a:cs typeface="Lato"/>
                <a:sym typeface="Lato"/>
              </a:rPr>
              <a:t>3</a:t>
            </a:r>
            <a:r>
              <a:rPr lang="zh-TW" altLang="en-US" dirty="0">
                <a:solidFill>
                  <a:schemeClr val="lt1"/>
                </a:solidFill>
                <a:latin typeface="Lato"/>
                <a:ea typeface="Lato"/>
                <a:cs typeface="Lato"/>
                <a:sym typeface="Lato"/>
              </a:rPr>
              <a:t>中，出現平率較高詞彙為</a:t>
            </a:r>
            <a:r>
              <a:rPr lang="en-US" altLang="zh-TW" dirty="0">
                <a:solidFill>
                  <a:schemeClr val="lt1"/>
                </a:solidFill>
                <a:latin typeface="Lato"/>
                <a:ea typeface="Lato"/>
                <a:cs typeface="Lato"/>
                <a:sym typeface="Lato"/>
              </a:rPr>
              <a:t>:</a:t>
            </a:r>
            <a:r>
              <a:rPr lang="zh-TW" altLang="en-US" dirty="0">
                <a:solidFill>
                  <a:schemeClr val="lt1"/>
                </a:solidFill>
                <a:latin typeface="Lato"/>
                <a:ea typeface="Lato"/>
                <a:cs typeface="Lato"/>
                <a:sym typeface="Lato"/>
              </a:rPr>
              <a:t>台灣、半導體、產業、高雄、楠梓、能源、設廠、動土等等，可以判斷應是討論台積電究竟會不會在高雄楠梓加工區進行投資設廠</a:t>
            </a:r>
          </a:p>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50e70ecb1e_2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50e70ecb1e_2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solidFill>
                  <a:schemeClr val="lt1"/>
                </a:solidFill>
                <a:latin typeface="Lato"/>
                <a:ea typeface="Lato"/>
                <a:cs typeface="Lato"/>
                <a:sym typeface="Lato"/>
              </a:rPr>
              <a:t>在主題</a:t>
            </a:r>
            <a:r>
              <a:rPr lang="en-US" altLang="zh-TW" dirty="0">
                <a:solidFill>
                  <a:schemeClr val="lt1"/>
                </a:solidFill>
                <a:latin typeface="Lato"/>
                <a:ea typeface="Lato"/>
                <a:cs typeface="Lato"/>
                <a:sym typeface="Lato"/>
              </a:rPr>
              <a:t>4</a:t>
            </a:r>
            <a:r>
              <a:rPr lang="zh-TW" altLang="en-US" dirty="0">
                <a:solidFill>
                  <a:schemeClr val="lt1"/>
                </a:solidFill>
                <a:latin typeface="Lato"/>
                <a:ea typeface="Lato"/>
                <a:cs typeface="Lato"/>
                <a:sym typeface="Lato"/>
              </a:rPr>
              <a:t>中，討論頻率前幾大詞彙分別是</a:t>
            </a:r>
            <a:r>
              <a:rPr lang="en-US" altLang="zh-TW" dirty="0">
                <a:solidFill>
                  <a:schemeClr val="lt1"/>
                </a:solidFill>
                <a:latin typeface="Lato"/>
                <a:ea typeface="Lato"/>
                <a:cs typeface="Lato"/>
                <a:sym typeface="Lato"/>
              </a:rPr>
              <a:t>:</a:t>
            </a:r>
            <a:r>
              <a:rPr lang="zh-TW" altLang="en-US" dirty="0">
                <a:solidFill>
                  <a:schemeClr val="lt1"/>
                </a:solidFill>
                <a:latin typeface="Lato"/>
                <a:ea typeface="Lato"/>
                <a:cs typeface="Lato"/>
                <a:sym typeface="Lato"/>
              </a:rPr>
              <a:t>美國、半導體、晶片、奈米、三星、技術英特爾，因此可以判斷該主題主要是討論台積電生產技術及產品類別，同時也有與競爭對手的競品討論</a:t>
            </a:r>
          </a:p>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50e70ecb1e_2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250e70ecb1e_2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字詞網路圖，可以看出大部分討論到台積電時會聚焦在股票市場、製成狀況、設廠狀況等等，且以新聞為主</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50e70ecb1e_2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50e70ecb1e_2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b="1" i="0" dirty="0">
                <a:solidFill>
                  <a:srgbClr val="212529"/>
                </a:solidFill>
                <a:effectLst/>
                <a:latin typeface="-apple-system"/>
              </a:rPr>
              <a:t>單中心網路圖</a:t>
            </a:r>
            <a:r>
              <a:rPr lang="zh-TW" altLang="en-US" b="0" i="0" dirty="0">
                <a:solidFill>
                  <a:srgbClr val="212529"/>
                </a:solidFill>
                <a:effectLst/>
                <a:latin typeface="-apple-system"/>
              </a:rPr>
              <a:t>，</a:t>
            </a:r>
            <a:r>
              <a:rPr lang="zh-TW" altLang="en-US" dirty="0"/>
              <a:t>可以看出大部分討論到台積電時會聚焦</a:t>
            </a:r>
            <a:r>
              <a:rPr lang="zh-TW" altLang="en-US" dirty="0" smtClean="0"/>
              <a:t>在投資市場、美中台的關係</a:t>
            </a:r>
            <a:endParaRPr lang="zh-TW" altLang="en-US" dirty="0"/>
          </a:p>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50e70ecb1e_2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50e70ecb1e_2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可以看出很多不同主題的討論都會提及到台積電，包含</a:t>
            </a:r>
            <a:r>
              <a:rPr lang="en-US" altLang="zh-TW" dirty="0"/>
              <a:t>:</a:t>
            </a:r>
            <a:r>
              <a:rPr lang="zh-TW" altLang="en-US" dirty="0"/>
              <a:t>股票投資、全球半導體產業、地方產業鏈、薪資、社會問題、政治問題，從生活、疫苗、房價到投資，生活在台灣，台積電的發展動向牽動著我們生活的大小事，證實台積電是台灣的護國神山這句話果真不假</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2701348a6e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2701348a6e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en-US" altLang="zh-TW"/>
              <a:t>GEPHI</a:t>
            </a:r>
          </a:p>
          <a:p>
            <a:endParaRPr lang="zh-TW" altLang="en-US"/>
          </a:p>
        </p:txBody>
      </p:sp>
    </p:spTree>
    <p:extLst>
      <p:ext uri="{BB962C8B-B14F-4D97-AF65-F5344CB8AC3E}">
        <p14:creationId xmlns:p14="http://schemas.microsoft.com/office/powerpoint/2010/main" val="10879943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zh-TW" altLang="en-US" dirty="0"/>
              <a:t>依據回文數量當作邊的權重，外觀連結</a:t>
            </a:r>
            <a:r>
              <a:rPr lang="en-US" altLang="zh-TW" dirty="0"/>
              <a:t>Partition</a:t>
            </a:r>
            <a:r>
              <a:rPr lang="zh-TW" altLang="en-US" dirty="0"/>
              <a:t>選依照</a:t>
            </a:r>
            <a:r>
              <a:rPr lang="en-US" altLang="zh-TW" dirty="0"/>
              <a:t>topic</a:t>
            </a:r>
            <a:r>
              <a:rPr lang="zh-TW" altLang="en-US" dirty="0"/>
              <a:t>區分主題顏色。</a:t>
            </a:r>
            <a:endParaRPr lang="en-US" altLang="zh-TW" dirty="0"/>
          </a:p>
          <a:p>
            <a:r>
              <a:rPr lang="zh-TW" altLang="en-US" dirty="0"/>
              <a:t>資料篩選的部分，依照</a:t>
            </a:r>
            <a:r>
              <a:rPr lang="en-US" altLang="zh-TW" dirty="0"/>
              <a:t>Edge Weight  range20.488-407.0</a:t>
            </a:r>
            <a:r>
              <a:rPr lang="zh-TW" altLang="en-US" dirty="0"/>
              <a:t>加上度中心性</a:t>
            </a:r>
            <a:r>
              <a:rPr lang="en-US" altLang="zh-TW" dirty="0"/>
              <a:t>138-4122</a:t>
            </a:r>
            <a:r>
              <a:rPr lang="zh-TW" altLang="en-US" dirty="0"/>
              <a:t>進行資料篩選</a:t>
            </a:r>
            <a:endParaRPr lang="en-US" altLang="zh-TW" dirty="0"/>
          </a:p>
          <a:p>
            <a:r>
              <a:rPr lang="zh-TW" altLang="en-US" dirty="0"/>
              <a:t>從圖可以看出不同顏色代表不同主題，發文者和回文者之間的關係，線條粗細代表回文數量的多寡。</a:t>
            </a:r>
          </a:p>
        </p:txBody>
      </p:sp>
    </p:spTree>
    <p:extLst>
      <p:ext uri="{BB962C8B-B14F-4D97-AF65-F5344CB8AC3E}">
        <p14:creationId xmlns:p14="http://schemas.microsoft.com/office/powerpoint/2010/main" val="24310612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0b982a266_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50b982a266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03975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50b982a266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50b982a266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0b982a266_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50b982a266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6339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50e70ecb1e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50e70ecb1e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50e70ecb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50e70ecb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50e70ecb1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50e70ecb1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50e70ecb1e_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50e70ecb1e_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我們自定義停止詞</a:t>
            </a:r>
            <a:r>
              <a:rPr lang="en-US" altLang="zh-TW" dirty="0"/>
              <a:t>:</a:t>
            </a:r>
            <a:r>
              <a:rPr lang="zh-TW" altLang="en-US" dirty="0"/>
              <a:t> 笑死。為了避免此字詞影響了整個分析，因此設定停止詞。</a:t>
            </a:r>
          </a:p>
        </p:txBody>
      </p:sp>
    </p:spTree>
    <p:extLst>
      <p:ext uri="{BB962C8B-B14F-4D97-AF65-F5344CB8AC3E}">
        <p14:creationId xmlns:p14="http://schemas.microsoft.com/office/powerpoint/2010/main" val="996442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zh-TW"/>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16.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17.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18.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png"/><Relationship Id="rId5" Type="http://schemas.openxmlformats.org/officeDocument/2006/relationships/image" Target="../media/image19.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png"/><Relationship Id="rId5" Type="http://schemas.openxmlformats.org/officeDocument/2006/relationships/image" Target="../media/image20.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3.png"/><Relationship Id="rId5" Type="http://schemas.openxmlformats.org/officeDocument/2006/relationships/image" Target="../media/image21.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3.png"/><Relationship Id="rId5" Type="http://schemas.openxmlformats.org/officeDocument/2006/relationships/image" Target="../media/image22.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3.png"/><Relationship Id="rId5" Type="http://schemas.openxmlformats.org/officeDocument/2006/relationships/image" Target="../media/image23.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3.png"/><Relationship Id="rId5" Type="http://schemas.openxmlformats.org/officeDocument/2006/relationships/image" Target="../media/image24.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4.xml"/><Relationship Id="rId7" Type="http://schemas.microsoft.com/office/2007/relationships/hdphoto" Target="../media/hdphoto1.wdp"/><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4.jpg"/><Relationship Id="rId10" Type="http://schemas.openxmlformats.org/officeDocument/2006/relationships/image" Target="../media/image3.png"/><Relationship Id="rId4" Type="http://schemas.openxmlformats.org/officeDocument/2006/relationships/notesSlide" Target="../notesSlides/notesSlide2.xml"/><Relationship Id="rId9" Type="http://schemas.microsoft.com/office/2007/relationships/hdphoto" Target="../media/hdphoto2.wdp"/></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3.png"/><Relationship Id="rId5" Type="http://schemas.openxmlformats.org/officeDocument/2006/relationships/image" Target="../media/image25.png"/><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3.png"/><Relationship Id="rId5" Type="http://schemas.openxmlformats.org/officeDocument/2006/relationships/image" Target="../media/image26.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3.png"/><Relationship Id="rId5" Type="http://schemas.openxmlformats.org/officeDocument/2006/relationships/image" Target="../media/image27.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3.png"/><Relationship Id="rId4"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4.xml"/><Relationship Id="rId7" Type="http://schemas.openxmlformats.org/officeDocument/2006/relationships/image" Target="../media/image10.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2944218" y="1728420"/>
            <a:ext cx="6364087" cy="12357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微軟正黑體" panose="020B0604030504040204" pitchFamily="34" charset="-120"/>
                <a:ea typeface="微軟正黑體" panose="020B0604030504040204" pitchFamily="34" charset="-120"/>
              </a:rPr>
              <a:t>以鄉民的角度</a:t>
            </a:r>
            <a:r>
              <a:rPr lang="en-US" altLang="zh-TW" sz="3200" dirty="0">
                <a:latin typeface="微軟正黑體" panose="020B0604030504040204" pitchFamily="34" charset="-120"/>
                <a:ea typeface="微軟正黑體" panose="020B0604030504040204" pitchFamily="34" charset="-120"/>
              </a:rPr>
              <a:t/>
            </a:r>
            <a:br>
              <a:rPr lang="en-US" altLang="zh-TW" sz="3200" dirty="0">
                <a:latin typeface="微軟正黑體" panose="020B0604030504040204" pitchFamily="34" charset="-120"/>
                <a:ea typeface="微軟正黑體" panose="020B0604030504040204" pitchFamily="34" charset="-120"/>
              </a:rPr>
            </a:br>
            <a:r>
              <a:rPr lang="zh-TW" altLang="en-US" sz="3200" dirty="0">
                <a:latin typeface="微軟正黑體" panose="020B0604030504040204" pitchFamily="34" charset="-120"/>
                <a:ea typeface="微軟正黑體" panose="020B0604030504040204" pitchFamily="34" charset="-120"/>
              </a:rPr>
              <a:t>看護國神山台積電對</a:t>
            </a:r>
            <a:r>
              <a:rPr lang="zh-TW" altLang="en-US" sz="3200" dirty="0" smtClean="0">
                <a:latin typeface="微軟正黑體" panose="020B0604030504040204" pitchFamily="34" charset="-120"/>
                <a:ea typeface="微軟正黑體" panose="020B0604030504040204" pitchFamily="34" charset="-120"/>
              </a:rPr>
              <a:t>高雄的投資</a:t>
            </a:r>
            <a:endParaRPr sz="3200" dirty="0">
              <a:latin typeface="微軟正黑體" panose="020B0604030504040204" pitchFamily="34" charset="-120"/>
              <a:ea typeface="微軟正黑體" panose="020B0604030504040204" pitchFamily="34" charset="-120"/>
            </a:endParaRPr>
          </a:p>
        </p:txBody>
      </p:sp>
      <p:sp>
        <p:nvSpPr>
          <p:cNvPr id="135" name="Google Shape;135;p13"/>
          <p:cNvSpPr txBox="1">
            <a:spLocks noGrp="1"/>
          </p:cNvSpPr>
          <p:nvPr>
            <p:ph type="subTitle" idx="1"/>
          </p:nvPr>
        </p:nvSpPr>
        <p:spPr>
          <a:xfrm>
            <a:off x="6786563" y="3749832"/>
            <a:ext cx="2357437"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2400" dirty="0"/>
              <a:t>第</a:t>
            </a:r>
            <a:r>
              <a:rPr lang="en-US" altLang="zh-TW" sz="2400" dirty="0"/>
              <a:t>18</a:t>
            </a:r>
            <a:r>
              <a:rPr lang="zh-TW" altLang="en-US" sz="2400" dirty="0"/>
              <a:t>組</a:t>
            </a:r>
            <a:endParaRPr lang="en-US" altLang="zh-TW" sz="2400" dirty="0"/>
          </a:p>
          <a:p>
            <a:pPr marL="0" lvl="0" indent="0" algn="l" rtl="0">
              <a:spcBef>
                <a:spcPts val="0"/>
              </a:spcBef>
              <a:spcAft>
                <a:spcPts val="0"/>
              </a:spcAft>
              <a:buNone/>
            </a:pPr>
            <a:r>
              <a:rPr lang="en-US" sz="2400" dirty="0"/>
              <a:t>2023.06.12</a:t>
            </a:r>
            <a:endParaRPr sz="2400" dirty="0"/>
          </a:p>
        </p:txBody>
      </p:sp>
      <p:pic>
        <p:nvPicPr>
          <p:cNvPr id="2" name="圖片 1">
            <a:extLst>
              <a:ext uri="{FF2B5EF4-FFF2-40B4-BE49-F238E27FC236}">
                <a16:creationId xmlns:a16="http://schemas.microsoft.com/office/drawing/2014/main" id="{322E693A-24A1-06E7-738B-0AAC8A4A9AB7}"/>
              </a:ext>
            </a:extLst>
          </p:cNvPr>
          <p:cNvPicPr>
            <a:picLocks noChangeAspect="1"/>
          </p:cNvPicPr>
          <p:nvPr/>
        </p:nvPicPr>
        <p:blipFill>
          <a:blip r:embed="rId5"/>
          <a:stretch>
            <a:fillRect/>
          </a:stretch>
        </p:blipFill>
        <p:spPr>
          <a:xfrm>
            <a:off x="0" y="2919413"/>
            <a:ext cx="3252440" cy="2166938"/>
          </a:xfrm>
          <a:prstGeom prst="rect">
            <a:avLst/>
          </a:prstGeom>
        </p:spPr>
      </p:pic>
      <p:pic>
        <p:nvPicPr>
          <p:cNvPr id="3" name="圖片 2">
            <a:extLst>
              <a:ext uri="{FF2B5EF4-FFF2-40B4-BE49-F238E27FC236}">
                <a16:creationId xmlns:a16="http://schemas.microsoft.com/office/drawing/2014/main" id="{FB4DAC7C-D059-A87F-265A-13474814E6D7}"/>
              </a:ext>
            </a:extLst>
          </p:cNvPr>
          <p:cNvPicPr>
            <a:picLocks noChangeAspect="1"/>
          </p:cNvPicPr>
          <p:nvPr/>
        </p:nvPicPr>
        <p:blipFill rotWithShape="1">
          <a:blip r:embed="rId6"/>
          <a:srcRect b="7652"/>
          <a:stretch/>
        </p:blipFill>
        <p:spPr>
          <a:xfrm>
            <a:off x="6786562" y="0"/>
            <a:ext cx="2357437" cy="2177044"/>
          </a:xfrm>
          <a:prstGeom prst="rect">
            <a:avLst/>
          </a:prstGeom>
        </p:spPr>
      </p:pic>
      <p:pic>
        <p:nvPicPr>
          <p:cNvPr id="16" name="音訊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851"/>
    </mc:Choice>
    <mc:Fallback>
      <p:transition spd="slow" advTm="9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4AF45804-E893-D725-D802-3B26359C0BB9}"/>
              </a:ext>
            </a:extLst>
          </p:cNvPr>
          <p:cNvPicPr>
            <a:picLocks noChangeAspect="1"/>
          </p:cNvPicPr>
          <p:nvPr/>
        </p:nvPicPr>
        <p:blipFill>
          <a:blip r:embed="rId5"/>
          <a:stretch>
            <a:fillRect/>
          </a:stretch>
        </p:blipFill>
        <p:spPr>
          <a:xfrm>
            <a:off x="1184848" y="934305"/>
            <a:ext cx="6774301" cy="4101489"/>
          </a:xfrm>
          <a:prstGeom prst="rect">
            <a:avLst/>
          </a:prstGeom>
        </p:spPr>
      </p:pic>
      <p:sp>
        <p:nvSpPr>
          <p:cNvPr id="10" name="Google Shape;178;p20">
            <a:extLst>
              <a:ext uri="{FF2B5EF4-FFF2-40B4-BE49-F238E27FC236}">
                <a16:creationId xmlns:a16="http://schemas.microsoft.com/office/drawing/2014/main" id="{E3E8BB78-8754-F585-34C4-89A832E8BA50}"/>
              </a:ext>
            </a:extLst>
          </p:cNvPr>
          <p:cNvSpPr txBox="1"/>
          <p:nvPr/>
        </p:nvSpPr>
        <p:spPr>
          <a:xfrm>
            <a:off x="711449" y="438269"/>
            <a:ext cx="7721100" cy="686311"/>
          </a:xfrm>
          <a:prstGeom prst="rect">
            <a:avLst/>
          </a:prstGeom>
          <a:noFill/>
          <a:ln>
            <a:noFill/>
          </a:ln>
        </p:spPr>
        <p:txBody>
          <a:bodyPr spcFirstLastPara="1" wrap="square" lIns="91425" tIns="91425" rIns="91425" bIns="91425" anchor="t" anchorCtr="0">
            <a:spAutoFit/>
          </a:bodyPr>
          <a:lstStyle/>
          <a:p>
            <a:pPr marL="685800" lvl="0" indent="-228600" algn="l" rtl="0">
              <a:lnSpc>
                <a:spcPct val="105000"/>
              </a:lnSpc>
              <a:spcBef>
                <a:spcPts val="1200"/>
              </a:spcBef>
              <a:spcAft>
                <a:spcPts val="1200"/>
              </a:spcAft>
              <a:buNone/>
            </a:pPr>
            <a:r>
              <a:rPr lang="zh-TW" altLang="en-US" sz="1200" dirty="0">
                <a:solidFill>
                  <a:schemeClr val="bg1"/>
                </a:solidFill>
                <a:highlight>
                  <a:schemeClr val="dk1"/>
                </a:highlight>
              </a:rPr>
              <a:t>清除停用字</a:t>
            </a:r>
            <a:endParaRPr sz="1200" dirty="0">
              <a:solidFill>
                <a:schemeClr val="bg1"/>
              </a:solidFill>
            </a:endParaRPr>
          </a:p>
        </p:txBody>
      </p:sp>
      <p:pic>
        <p:nvPicPr>
          <p:cNvPr id="5" name="音訊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1480235327"/>
      </p:ext>
    </p:extLst>
  </p:cSld>
  <p:clrMapOvr>
    <a:masterClrMapping/>
  </p:clrMapOvr>
  <mc:AlternateContent xmlns:mc="http://schemas.openxmlformats.org/markup-compatibility/2006">
    <mc:Choice xmlns:p14="http://schemas.microsoft.com/office/powerpoint/2010/main" Requires="p14">
      <p:transition spd="slow" p14:dur="2000" advTm="7965"/>
    </mc:Choice>
    <mc:Fallback>
      <p:transition spd="slow" advTm="7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2" name="Google Shape;178;p20">
            <a:extLst>
              <a:ext uri="{FF2B5EF4-FFF2-40B4-BE49-F238E27FC236}">
                <a16:creationId xmlns:a16="http://schemas.microsoft.com/office/drawing/2014/main" id="{7E57762C-73EB-9845-854D-242306EE1D35}"/>
              </a:ext>
            </a:extLst>
          </p:cNvPr>
          <p:cNvSpPr txBox="1"/>
          <p:nvPr/>
        </p:nvSpPr>
        <p:spPr>
          <a:xfrm>
            <a:off x="711449" y="438269"/>
            <a:ext cx="7721100" cy="686311"/>
          </a:xfrm>
          <a:prstGeom prst="rect">
            <a:avLst/>
          </a:prstGeom>
          <a:noFill/>
          <a:ln>
            <a:noFill/>
          </a:ln>
        </p:spPr>
        <p:txBody>
          <a:bodyPr spcFirstLastPara="1" wrap="square" lIns="91425" tIns="91425" rIns="91425" bIns="91425" anchor="t" anchorCtr="0">
            <a:spAutoFit/>
          </a:bodyPr>
          <a:lstStyle/>
          <a:p>
            <a:pPr marL="685800" lvl="0" indent="-228600" algn="l" rtl="0">
              <a:lnSpc>
                <a:spcPct val="105000"/>
              </a:lnSpc>
              <a:spcBef>
                <a:spcPts val="1200"/>
              </a:spcBef>
              <a:spcAft>
                <a:spcPts val="1200"/>
              </a:spcAft>
              <a:buNone/>
            </a:pPr>
            <a:r>
              <a:rPr lang="zh-TW" altLang="zh-TW" sz="1200" dirty="0">
                <a:solidFill>
                  <a:schemeClr val="bg1"/>
                </a:solidFill>
                <a:latin typeface="微軟正黑體" panose="020B0604030504040204" pitchFamily="34" charset="-120"/>
                <a:ea typeface="微軟正黑體" panose="020B0604030504040204" pitchFamily="34" charset="-120"/>
              </a:rPr>
              <a:t>依據Lexicon Based情緒分析，所有留言內容的正負向反應。</a:t>
            </a:r>
            <a:endParaRPr sz="1200" dirty="0">
              <a:solidFill>
                <a:schemeClr val="bg1"/>
              </a:solidFill>
              <a:latin typeface="微軟正黑體" panose="020B0604030504040204" pitchFamily="34" charset="-120"/>
              <a:ea typeface="微軟正黑體" panose="020B0604030504040204" pitchFamily="34" charset="-120"/>
            </a:endParaRPr>
          </a:p>
        </p:txBody>
      </p:sp>
      <p:pic>
        <p:nvPicPr>
          <p:cNvPr id="4" name="圖片 3">
            <a:extLst>
              <a:ext uri="{FF2B5EF4-FFF2-40B4-BE49-F238E27FC236}">
                <a16:creationId xmlns:a16="http://schemas.microsoft.com/office/drawing/2014/main" id="{115DFE4E-13F3-4BCC-76BB-E1C55814AB6A}"/>
              </a:ext>
            </a:extLst>
          </p:cNvPr>
          <p:cNvPicPr>
            <a:picLocks noChangeAspect="1"/>
          </p:cNvPicPr>
          <p:nvPr/>
        </p:nvPicPr>
        <p:blipFill>
          <a:blip r:embed="rId5"/>
          <a:stretch>
            <a:fillRect/>
          </a:stretch>
        </p:blipFill>
        <p:spPr>
          <a:xfrm>
            <a:off x="1283307" y="879628"/>
            <a:ext cx="6577384" cy="4202911"/>
          </a:xfrm>
          <a:prstGeom prst="rect">
            <a:avLst/>
          </a:prstGeom>
        </p:spPr>
      </p:pic>
      <p:pic>
        <p:nvPicPr>
          <p:cNvPr id="7" name="音訊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942"/>
    </mc:Choice>
    <mc:Fallback>
      <p:transition spd="slow" advTm="139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2"/>
          <p:cNvSpPr txBox="1">
            <a:spLocks noGrp="1"/>
          </p:cNvSpPr>
          <p:nvPr>
            <p:ph type="title"/>
          </p:nvPr>
        </p:nvSpPr>
        <p:spPr>
          <a:xfrm>
            <a:off x="1220127" y="143039"/>
            <a:ext cx="8655392" cy="914100"/>
          </a:xfrm>
          <a:prstGeom prst="rect">
            <a:avLst/>
          </a:prstGeom>
        </p:spPr>
        <p:txBody>
          <a:bodyPr spcFirstLastPara="1" wrap="square" lIns="91425" tIns="91425" rIns="91425" bIns="91425" anchor="t" anchorCtr="0">
            <a:normAutofit fontScale="90000"/>
          </a:bodyPr>
          <a:lstStyle/>
          <a:p>
            <a:pPr marL="228600" lvl="0" indent="-228600" algn="l" rtl="0">
              <a:lnSpc>
                <a:spcPct val="218181"/>
              </a:lnSpc>
              <a:spcBef>
                <a:spcPts val="1200"/>
              </a:spcBef>
              <a:spcAft>
                <a:spcPts val="0"/>
              </a:spcAft>
              <a:buNone/>
            </a:pPr>
            <a:r>
              <a:rPr lang="zh-TW" sz="1550" dirty="0">
                <a:latin typeface="Arial"/>
                <a:ea typeface="Arial"/>
                <a:cs typeface="Arial"/>
                <a:sym typeface="Arial"/>
              </a:rPr>
              <a:t> </a:t>
            </a:r>
            <a:endParaRPr sz="1550" dirty="0">
              <a:latin typeface="Arial"/>
              <a:ea typeface="Arial"/>
              <a:cs typeface="Arial"/>
              <a:sym typeface="Arial"/>
            </a:endParaRPr>
          </a:p>
          <a:p>
            <a:pPr marL="228600" lvl="0" indent="-228600" algn="l" rtl="0">
              <a:lnSpc>
                <a:spcPct val="218181"/>
              </a:lnSpc>
              <a:spcBef>
                <a:spcPts val="1200"/>
              </a:spcBef>
              <a:spcAft>
                <a:spcPts val="0"/>
              </a:spcAft>
              <a:buNone/>
            </a:pPr>
            <a:r>
              <a:rPr lang="zh-TW" sz="1300" dirty="0">
                <a:latin typeface="微軟正黑體" panose="020B0604030504040204" pitchFamily="34" charset="-120"/>
                <a:ea typeface="微軟正黑體" panose="020B0604030504040204" pitchFamily="34" charset="-120"/>
                <a:cs typeface="Arial"/>
                <a:sym typeface="Arial"/>
              </a:rPr>
              <a:t>根據事先定義好的主題，用LDA模型觀察新聞內容的分佈，並同時觀察是否有其他主題出現。</a:t>
            </a:r>
            <a:endParaRPr sz="1300" dirty="0">
              <a:latin typeface="微軟正黑體" panose="020B0604030504040204" pitchFamily="34" charset="-120"/>
              <a:ea typeface="微軟正黑體" panose="020B0604030504040204" pitchFamily="34" charset="-120"/>
              <a:cs typeface="Arial"/>
              <a:sym typeface="Arial"/>
            </a:endParaRPr>
          </a:p>
          <a:p>
            <a:pPr marL="228600" lvl="0" indent="-228600" algn="l" rtl="0">
              <a:lnSpc>
                <a:spcPct val="218181"/>
              </a:lnSpc>
              <a:spcBef>
                <a:spcPts val="1200"/>
              </a:spcBef>
              <a:spcAft>
                <a:spcPts val="0"/>
              </a:spcAft>
              <a:buNone/>
            </a:pPr>
            <a:r>
              <a:rPr lang="zh-TW" sz="1300" dirty="0">
                <a:latin typeface="微軟正黑體" panose="020B0604030504040204" pitchFamily="34" charset="-120"/>
                <a:ea typeface="微軟正黑體" panose="020B0604030504040204" pitchFamily="34" charset="-120"/>
                <a:cs typeface="Arial"/>
                <a:sym typeface="Arial"/>
              </a:rPr>
              <a:t>設定主題參數為4</a:t>
            </a:r>
            <a:endParaRPr sz="1300" dirty="0">
              <a:latin typeface="微軟正黑體" panose="020B0604030504040204" pitchFamily="34" charset="-120"/>
              <a:ea typeface="微軟正黑體" panose="020B0604030504040204" pitchFamily="34" charset="-120"/>
              <a:cs typeface="Arial"/>
              <a:sym typeface="Arial"/>
            </a:endParaRPr>
          </a:p>
          <a:p>
            <a:pPr marL="228600" lvl="0" indent="-228600" algn="l" rtl="0">
              <a:lnSpc>
                <a:spcPct val="218181"/>
              </a:lnSpc>
              <a:spcBef>
                <a:spcPts val="1200"/>
              </a:spcBef>
              <a:spcAft>
                <a:spcPts val="0"/>
              </a:spcAft>
              <a:buNone/>
            </a:pPr>
            <a:endParaRPr sz="1550" dirty="0">
              <a:latin typeface="Arial"/>
              <a:ea typeface="Arial"/>
              <a:cs typeface="Arial"/>
              <a:sym typeface="Arial"/>
            </a:endParaRPr>
          </a:p>
          <a:p>
            <a:pPr marL="0" lvl="0" indent="0" algn="l" rtl="0">
              <a:spcBef>
                <a:spcPts val="1200"/>
              </a:spcBef>
              <a:spcAft>
                <a:spcPts val="0"/>
              </a:spcAft>
              <a:buNone/>
            </a:pPr>
            <a:endParaRPr dirty="0"/>
          </a:p>
        </p:txBody>
      </p:sp>
      <p:pic>
        <p:nvPicPr>
          <p:cNvPr id="192" name="Google Shape;192;p22"/>
          <p:cNvPicPr preferRelativeResize="0"/>
          <p:nvPr/>
        </p:nvPicPr>
        <p:blipFill rotWithShape="1">
          <a:blip r:embed="rId5">
            <a:alphaModFix/>
          </a:blip>
          <a:srcRect l="2206" t="10339" r="7377" b="24056"/>
          <a:stretch/>
        </p:blipFill>
        <p:spPr>
          <a:xfrm>
            <a:off x="1425541" y="2067951"/>
            <a:ext cx="6292917" cy="2806216"/>
          </a:xfrm>
          <a:prstGeom prst="rect">
            <a:avLst/>
          </a:prstGeom>
          <a:noFill/>
          <a:ln>
            <a:noFill/>
          </a:ln>
        </p:spPr>
      </p:pic>
      <p:sp>
        <p:nvSpPr>
          <p:cNvPr id="2" name="Google Shape;164;p18">
            <a:extLst>
              <a:ext uri="{FF2B5EF4-FFF2-40B4-BE49-F238E27FC236}">
                <a16:creationId xmlns:a16="http://schemas.microsoft.com/office/drawing/2014/main" id="{AF65EAD2-574F-07D6-1B25-F2BE0520C8DA}"/>
              </a:ext>
            </a:extLst>
          </p:cNvPr>
          <p:cNvSpPr txBox="1">
            <a:spLocks/>
          </p:cNvSpPr>
          <p:nvPr/>
        </p:nvSpPr>
        <p:spPr>
          <a:xfrm>
            <a:off x="1297500" y="381875"/>
            <a:ext cx="7038900" cy="9141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nSpc>
                <a:spcPct val="115000"/>
              </a:lnSpc>
              <a:spcAft>
                <a:spcPts val="1200"/>
              </a:spcAft>
            </a:pPr>
            <a:r>
              <a:rPr lang="zh-TW" altLang="zh-TW" sz="2400" dirty="0">
                <a:latin typeface="Arial"/>
                <a:ea typeface="Arial"/>
                <a:cs typeface="Arial"/>
                <a:sym typeface="Arial"/>
              </a:rPr>
              <a:t>LDA主題模型</a:t>
            </a:r>
            <a:endParaRPr lang="zh-TW" altLang="en-US" dirty="0"/>
          </a:p>
        </p:txBody>
      </p:sp>
      <p:pic>
        <p:nvPicPr>
          <p:cNvPr id="3" name="音訊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101"/>
    </mc:Choice>
    <mc:Fallback>
      <p:transition spd="slow" advTm="151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dirty="0">
                <a:latin typeface="微軟正黑體" panose="020B0604030504040204" pitchFamily="34" charset="-120"/>
                <a:ea typeface="微軟正黑體" panose="020B0604030504040204" pitchFamily="34" charset="-120"/>
              </a:rPr>
              <a:t>四大主題模型</a:t>
            </a:r>
            <a:endParaRPr dirty="0">
              <a:latin typeface="微軟正黑體" panose="020B0604030504040204" pitchFamily="34" charset="-120"/>
              <a:ea typeface="微軟正黑體" panose="020B0604030504040204" pitchFamily="34" charset="-120"/>
            </a:endParaRPr>
          </a:p>
        </p:txBody>
      </p:sp>
      <p:pic>
        <p:nvPicPr>
          <p:cNvPr id="198" name="Google Shape;198;p23"/>
          <p:cNvPicPr preferRelativeResize="0"/>
          <p:nvPr/>
        </p:nvPicPr>
        <p:blipFill rotWithShape="1">
          <a:blip r:embed="rId5">
            <a:alphaModFix/>
          </a:blip>
          <a:srcRect l="2841" t="11015" r="7800" b="16320"/>
          <a:stretch/>
        </p:blipFill>
        <p:spPr>
          <a:xfrm>
            <a:off x="1441300" y="1195800"/>
            <a:ext cx="5796826" cy="2946126"/>
          </a:xfrm>
          <a:prstGeom prst="rect">
            <a:avLst/>
          </a:prstGeom>
          <a:noFill/>
          <a:ln>
            <a:noFill/>
          </a:ln>
        </p:spPr>
      </p:pic>
      <p:pic>
        <p:nvPicPr>
          <p:cNvPr id="2" name="音訊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97"/>
    </mc:Choice>
    <mc:Fallback>
      <p:transition spd="slow" advTm="47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4" name="Google Shape;204;p24"/>
          <p:cNvSpPr txBox="1"/>
          <p:nvPr/>
        </p:nvSpPr>
        <p:spPr>
          <a:xfrm>
            <a:off x="1184550" y="615507"/>
            <a:ext cx="6774900" cy="36930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200" dirty="0">
              <a:solidFill>
                <a:schemeClr val="lt1"/>
              </a:solidFill>
            </a:endParaRPr>
          </a:p>
        </p:txBody>
      </p:sp>
      <p:pic>
        <p:nvPicPr>
          <p:cNvPr id="3" name="圖片 2">
            <a:extLst>
              <a:ext uri="{FF2B5EF4-FFF2-40B4-BE49-F238E27FC236}">
                <a16:creationId xmlns:a16="http://schemas.microsoft.com/office/drawing/2014/main" id="{F4AE582C-A8EB-B238-C28B-982129DEA830}"/>
              </a:ext>
            </a:extLst>
          </p:cNvPr>
          <p:cNvPicPr>
            <a:picLocks noChangeAspect="1"/>
          </p:cNvPicPr>
          <p:nvPr/>
        </p:nvPicPr>
        <p:blipFill>
          <a:blip r:embed="rId5"/>
          <a:stretch>
            <a:fillRect/>
          </a:stretch>
        </p:blipFill>
        <p:spPr>
          <a:xfrm>
            <a:off x="394256" y="199641"/>
            <a:ext cx="8355487" cy="4744218"/>
          </a:xfrm>
          <a:prstGeom prst="rect">
            <a:avLst/>
          </a:prstGeom>
        </p:spPr>
      </p:pic>
      <p:pic>
        <p:nvPicPr>
          <p:cNvPr id="2" name="音訊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680"/>
    </mc:Choice>
    <mc:Fallback>
      <p:transition spd="slow" advTm="21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6" name="圖片 5">
            <a:extLst>
              <a:ext uri="{FF2B5EF4-FFF2-40B4-BE49-F238E27FC236}">
                <a16:creationId xmlns:a16="http://schemas.microsoft.com/office/drawing/2014/main" id="{DA010E8E-CE86-9E9F-F651-CF279AA56D62}"/>
              </a:ext>
            </a:extLst>
          </p:cNvPr>
          <p:cNvPicPr>
            <a:picLocks noChangeAspect="1"/>
          </p:cNvPicPr>
          <p:nvPr/>
        </p:nvPicPr>
        <p:blipFill>
          <a:blip r:embed="rId5"/>
          <a:stretch>
            <a:fillRect/>
          </a:stretch>
        </p:blipFill>
        <p:spPr>
          <a:xfrm>
            <a:off x="332704" y="166246"/>
            <a:ext cx="8478591" cy="4811007"/>
          </a:xfrm>
          <a:prstGeom prst="rect">
            <a:avLst/>
          </a:prstGeom>
        </p:spPr>
      </p:pic>
      <p:pic>
        <p:nvPicPr>
          <p:cNvPr id="8" name="音訊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509"/>
    </mc:Choice>
    <mc:Fallback>
      <p:transition spd="slow" advTm="285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pic>
        <p:nvPicPr>
          <p:cNvPr id="3" name="圖片 2">
            <a:extLst>
              <a:ext uri="{FF2B5EF4-FFF2-40B4-BE49-F238E27FC236}">
                <a16:creationId xmlns:a16="http://schemas.microsoft.com/office/drawing/2014/main" id="{ABDEF9DD-FCF5-CAA3-3BB1-B8569BBDD482}"/>
              </a:ext>
            </a:extLst>
          </p:cNvPr>
          <p:cNvPicPr>
            <a:picLocks noChangeAspect="1"/>
          </p:cNvPicPr>
          <p:nvPr/>
        </p:nvPicPr>
        <p:blipFill>
          <a:blip r:embed="rId5"/>
          <a:stretch>
            <a:fillRect/>
          </a:stretch>
        </p:blipFill>
        <p:spPr>
          <a:xfrm>
            <a:off x="367282" y="193934"/>
            <a:ext cx="8409436" cy="4755632"/>
          </a:xfrm>
          <a:prstGeom prst="rect">
            <a:avLst/>
          </a:prstGeom>
        </p:spPr>
      </p:pic>
      <p:pic>
        <p:nvPicPr>
          <p:cNvPr id="6" name="音訊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707"/>
    </mc:Choice>
    <mc:Fallback>
      <p:transition spd="slow" advTm="18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8" name="圖片 7">
            <a:extLst>
              <a:ext uri="{FF2B5EF4-FFF2-40B4-BE49-F238E27FC236}">
                <a16:creationId xmlns:a16="http://schemas.microsoft.com/office/drawing/2014/main" id="{D885CF74-4A5E-9C36-B1DA-3DA380D28754}"/>
              </a:ext>
            </a:extLst>
          </p:cNvPr>
          <p:cNvPicPr>
            <a:picLocks noChangeAspect="1"/>
          </p:cNvPicPr>
          <p:nvPr/>
        </p:nvPicPr>
        <p:blipFill>
          <a:blip r:embed="rId5"/>
          <a:stretch>
            <a:fillRect/>
          </a:stretch>
        </p:blipFill>
        <p:spPr>
          <a:xfrm>
            <a:off x="336675" y="159768"/>
            <a:ext cx="8470650" cy="4823963"/>
          </a:xfrm>
          <a:prstGeom prst="rect">
            <a:avLst/>
          </a:prstGeom>
        </p:spPr>
      </p:pic>
      <p:pic>
        <p:nvPicPr>
          <p:cNvPr id="2" name="音訊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654"/>
    </mc:Choice>
    <mc:Fallback>
      <p:transition spd="slow" advTm="21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3" name="圖片 2">
            <a:extLst>
              <a:ext uri="{FF2B5EF4-FFF2-40B4-BE49-F238E27FC236}">
                <a16:creationId xmlns:a16="http://schemas.microsoft.com/office/drawing/2014/main" id="{6F025BB0-7B09-A23B-A732-748D011A386D}"/>
              </a:ext>
            </a:extLst>
          </p:cNvPr>
          <p:cNvPicPr>
            <a:picLocks noChangeAspect="1"/>
          </p:cNvPicPr>
          <p:nvPr/>
        </p:nvPicPr>
        <p:blipFill>
          <a:blip r:embed="rId5"/>
          <a:stretch>
            <a:fillRect/>
          </a:stretch>
        </p:blipFill>
        <p:spPr>
          <a:xfrm>
            <a:off x="205740" y="624868"/>
            <a:ext cx="8732520" cy="3893764"/>
          </a:xfrm>
          <a:prstGeom prst="rect">
            <a:avLst/>
          </a:prstGeom>
        </p:spPr>
      </p:pic>
      <p:pic>
        <p:nvPicPr>
          <p:cNvPr id="2" name="音訊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555"/>
    </mc:Choice>
    <mc:Fallback>
      <p:transition spd="slow" advTm="12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3" name="圖片 2">
            <a:extLst>
              <a:ext uri="{FF2B5EF4-FFF2-40B4-BE49-F238E27FC236}">
                <a16:creationId xmlns:a16="http://schemas.microsoft.com/office/drawing/2014/main" id="{5E043170-0C38-8909-AA8B-EE1A705A967C}"/>
              </a:ext>
            </a:extLst>
          </p:cNvPr>
          <p:cNvPicPr>
            <a:picLocks noChangeAspect="1"/>
          </p:cNvPicPr>
          <p:nvPr/>
        </p:nvPicPr>
        <p:blipFill>
          <a:blip r:embed="rId5"/>
          <a:stretch>
            <a:fillRect/>
          </a:stretch>
        </p:blipFill>
        <p:spPr>
          <a:xfrm>
            <a:off x="-35243" y="965143"/>
            <a:ext cx="9214485" cy="3213214"/>
          </a:xfrm>
          <a:prstGeom prst="rect">
            <a:avLst/>
          </a:prstGeom>
        </p:spPr>
      </p:pic>
      <p:pic>
        <p:nvPicPr>
          <p:cNvPr id="2" name="音訊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958"/>
    </mc:Choice>
    <mc:Fallback>
      <p:transition spd="slow" advTm="119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0" name="Google Shape;140;p14"/>
          <p:cNvPicPr preferRelativeResize="0"/>
          <p:nvPr/>
        </p:nvPicPr>
        <p:blipFill>
          <a:blip r:embed="rId5">
            <a:alphaModFix/>
          </a:blip>
          <a:stretch>
            <a:fillRect/>
          </a:stretch>
        </p:blipFill>
        <p:spPr>
          <a:xfrm>
            <a:off x="2917825" y="846586"/>
            <a:ext cx="2762949" cy="3450327"/>
          </a:xfrm>
          <a:prstGeom prst="rect">
            <a:avLst/>
          </a:prstGeom>
          <a:noFill/>
          <a:ln>
            <a:noFill/>
          </a:ln>
        </p:spPr>
      </p:pic>
      <p:sp>
        <p:nvSpPr>
          <p:cNvPr id="141" name="Google Shape;141;p14"/>
          <p:cNvSpPr txBox="1"/>
          <p:nvPr/>
        </p:nvSpPr>
        <p:spPr>
          <a:xfrm>
            <a:off x="4299300" y="738025"/>
            <a:ext cx="1149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pic>
        <p:nvPicPr>
          <p:cNvPr id="3" name="圖片 2">
            <a:extLst>
              <a:ext uri="{FF2B5EF4-FFF2-40B4-BE49-F238E27FC236}">
                <a16:creationId xmlns:a16="http://schemas.microsoft.com/office/drawing/2014/main" id="{B3AC8580-2610-2AE2-FDFB-615A97C39F8D}"/>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738" b="94382" l="5051" r="93603">
                        <a14:foregroundMark x1="5387" y1="19101" x2="5387" y2="19101"/>
                        <a14:foregroundMark x1="93939" y1="19101" x2="93939" y2="19101"/>
                        <a14:foregroundMark x1="64983" y1="93633" x2="64983" y2="93633"/>
                        <a14:foregroundMark x1="33333" y1="93633" x2="33333" y2="93633"/>
                        <a14:foregroundMark x1="36364" y1="93633" x2="36364" y2="93633"/>
                        <a14:foregroundMark x1="38384" y1="92135" x2="38384" y2="92135"/>
                        <a14:foregroundMark x1="39394" y1="92884" x2="39394" y2="92884"/>
                        <a14:foregroundMark x1="36364" y1="94007" x2="36364" y2="94007"/>
                        <a14:foregroundMark x1="35354" y1="94007" x2="35354" y2="94007"/>
                        <a14:foregroundMark x1="36700" y1="93633" x2="36700" y2="93633"/>
                        <a14:foregroundMark x1="36364" y1="93633" x2="36364" y2="93633"/>
                        <a14:foregroundMark x1="36027" y1="94382" x2="36027" y2="94382"/>
                      </a14:backgroundRemoval>
                    </a14:imgEffect>
                  </a14:imgLayer>
                </a14:imgProps>
              </a:ext>
            </a:extLst>
          </a:blip>
          <a:stretch>
            <a:fillRect/>
          </a:stretch>
        </p:blipFill>
        <p:spPr>
          <a:xfrm>
            <a:off x="5990609" y="2571749"/>
            <a:ext cx="2664296" cy="2395175"/>
          </a:xfrm>
          <a:prstGeom prst="rect">
            <a:avLst/>
          </a:prstGeom>
        </p:spPr>
      </p:pic>
      <p:pic>
        <p:nvPicPr>
          <p:cNvPr id="4" name="圖片 3">
            <a:extLst>
              <a:ext uri="{FF2B5EF4-FFF2-40B4-BE49-F238E27FC236}">
                <a16:creationId xmlns:a16="http://schemas.microsoft.com/office/drawing/2014/main" id="{E64E0467-9E5F-D024-4662-A5B085479265}"/>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239" b="92120" l="9898" r="89420">
                        <a14:foregroundMark x1="46416" y1="90217" x2="46416" y2="90217"/>
                        <a14:foregroundMark x1="46416" y1="90761" x2="46416" y2="90761"/>
                        <a14:foregroundMark x1="47099" y1="92120" x2="47099" y2="92120"/>
                        <a14:foregroundMark x1="21502" y1="10598" x2="21502" y2="10598"/>
                        <a14:foregroundMark x1="28328" y1="11141" x2="28328" y2="11141"/>
                        <a14:foregroundMark x1="21843" y1="11685" x2="21843" y2="11685"/>
                        <a14:foregroundMark x1="20819" y1="9783" x2="20819" y2="9783"/>
                        <a14:foregroundMark x1="20819" y1="9511" x2="20819" y2="9511"/>
                        <a14:foregroundMark x1="19795" y1="9783" x2="19795" y2="9783"/>
                        <a14:foregroundMark x1="22184" y1="11413" x2="22184" y2="11413"/>
                        <a14:foregroundMark x1="21843" y1="9511" x2="21843" y2="9511"/>
                        <a14:foregroundMark x1="20819" y1="9511" x2="20819" y2="9511"/>
                        <a14:foregroundMark x1="21843" y1="9239" x2="21843" y2="9239"/>
                        <a14:foregroundMark x1="21843" y1="8967" x2="21843" y2="8967"/>
                        <a14:foregroundMark x1="21160" y1="10054" x2="20819" y2="10598"/>
                        <a14:foregroundMark x1="21330" y1="9783" x2="21160" y2="10054"/>
                        <a14:foregroundMark x1="21501" y1="9511" x2="21330" y2="9783"/>
                        <a14:foregroundMark x1="21672" y1="9239" x2="21501" y2="9511"/>
                        <a14:foregroundMark x1="21843" y1="8967" x2="21672" y2="9239"/>
                        <a14:backgroundMark x1="50853" y1="14946" x2="50853" y2="14946"/>
                        <a14:backgroundMark x1="50853" y1="14946" x2="50853" y2="14946"/>
                        <a14:backgroundMark x1="30034" y1="10598" x2="30034" y2="10598"/>
                        <a14:backgroundMark x1="28328" y1="10870" x2="28328" y2="10870"/>
                        <a14:backgroundMark x1="28328" y1="10870" x2="28328" y2="10870"/>
                        <a14:backgroundMark x1="18430" y1="10326" x2="18430" y2="10326"/>
                        <a14:backgroundMark x1="18430" y1="10054" x2="18430" y2="10054"/>
                        <a14:backgroundMark x1="21502" y1="6522" x2="21502" y2="6522"/>
                        <a14:backgroundMark x1="21502" y1="8152" x2="21502" y2="8152"/>
                        <a14:backgroundMark x1="21502" y1="8424" x2="21502" y2="8424"/>
                        <a14:backgroundMark x1="19454" y1="9239" x2="19454" y2="9239"/>
                        <a14:backgroundMark x1="18771" y1="10054" x2="18771" y2="10054"/>
                        <a14:backgroundMark x1="19454" y1="9511" x2="19454" y2="9511"/>
                        <a14:backgroundMark x1="18771" y1="9783" x2="18771" y2="9783"/>
                        <a14:backgroundMark x1="19113" y1="10054" x2="19113" y2="10054"/>
                        <a14:backgroundMark x1="19795" y1="8696" x2="19795" y2="8696"/>
                        <a14:backgroundMark x1="20478" y1="8967" x2="20478" y2="8967"/>
                      </a14:backgroundRemoval>
                    </a14:imgEffect>
                  </a14:imgLayer>
                </a14:imgProps>
              </a:ext>
            </a:extLst>
          </a:blip>
          <a:stretch>
            <a:fillRect/>
          </a:stretch>
        </p:blipFill>
        <p:spPr>
          <a:xfrm>
            <a:off x="0" y="1448105"/>
            <a:ext cx="2747538" cy="3450833"/>
          </a:xfrm>
          <a:prstGeom prst="rect">
            <a:avLst/>
          </a:prstGeom>
        </p:spPr>
      </p:pic>
      <p:sp>
        <p:nvSpPr>
          <p:cNvPr id="10" name="Title 1"/>
          <p:cNvSpPr>
            <a:spLocks noGrp="1"/>
          </p:cNvSpPr>
          <p:nvPr>
            <p:ph type="title"/>
          </p:nvPr>
        </p:nvSpPr>
        <p:spPr>
          <a:xfrm>
            <a:off x="0" y="0"/>
            <a:ext cx="9144000" cy="884466"/>
          </a:xfrm>
        </p:spPr>
        <p:txBody>
          <a:bodyPr>
            <a:normAutofit/>
          </a:bodyPr>
          <a:lstStyle/>
          <a:p>
            <a:pPr algn="ctr"/>
            <a:r>
              <a:rPr lang="en-US" altLang="ko-KR" sz="3200" dirty="0"/>
              <a:t>Our </a:t>
            </a:r>
            <a:r>
              <a:rPr lang="en-US" altLang="ko-KR" sz="3200" dirty="0">
                <a:solidFill>
                  <a:schemeClr val="accent5"/>
                </a:solidFill>
              </a:rPr>
              <a:t>Best </a:t>
            </a:r>
            <a:r>
              <a:rPr lang="en-US" altLang="ko-KR" sz="3200" dirty="0"/>
              <a:t>Professor</a:t>
            </a:r>
            <a:endParaRPr lang="ko-KR" altLang="en-US" sz="3200" dirty="0"/>
          </a:p>
        </p:txBody>
      </p:sp>
      <p:sp>
        <p:nvSpPr>
          <p:cNvPr id="11" name="文字方塊 10">
            <a:extLst>
              <a:ext uri="{FF2B5EF4-FFF2-40B4-BE49-F238E27FC236}">
                <a16:creationId xmlns:a16="http://schemas.microsoft.com/office/drawing/2014/main" id="{8FC37D54-CF78-B14A-E3C9-E7E8E2B0A17E}"/>
              </a:ext>
            </a:extLst>
          </p:cNvPr>
          <p:cNvSpPr txBox="1"/>
          <p:nvPr/>
        </p:nvSpPr>
        <p:spPr>
          <a:xfrm>
            <a:off x="5743339" y="778577"/>
            <a:ext cx="3158836" cy="1815882"/>
          </a:xfrm>
          <a:prstGeom prst="rect">
            <a:avLst/>
          </a:prstGeom>
          <a:noFill/>
        </p:spPr>
        <p:txBody>
          <a:bodyPr wrap="square" rtlCol="0">
            <a:spAutoFit/>
          </a:bodyPr>
          <a:lstStyle/>
          <a:p>
            <a:pPr algn="ctr"/>
            <a:r>
              <a:rPr lang="zh-TW" altLang="en-US" sz="2800" dirty="0">
                <a:solidFill>
                  <a:schemeClr val="accent1">
                    <a:lumMod val="40000"/>
                    <a:lumOff val="60000"/>
                  </a:schemeClr>
                </a:solidFill>
              </a:rPr>
              <a:t>國立中山大學</a:t>
            </a:r>
            <a:endParaRPr lang="en-US" altLang="zh-TW" sz="2800" dirty="0">
              <a:solidFill>
                <a:schemeClr val="accent1">
                  <a:lumMod val="40000"/>
                  <a:lumOff val="60000"/>
                </a:schemeClr>
              </a:solidFill>
            </a:endParaRPr>
          </a:p>
          <a:p>
            <a:pPr algn="ctr"/>
            <a:r>
              <a:rPr lang="zh-TW" altLang="en-US" sz="2800" dirty="0">
                <a:solidFill>
                  <a:schemeClr val="accent1">
                    <a:lumMod val="40000"/>
                    <a:lumOff val="60000"/>
                  </a:schemeClr>
                </a:solidFill>
              </a:rPr>
              <a:t>特聘教授</a:t>
            </a:r>
            <a:endParaRPr lang="en-US" altLang="zh-TW" sz="2800" dirty="0">
              <a:solidFill>
                <a:schemeClr val="accent1">
                  <a:lumMod val="40000"/>
                  <a:lumOff val="60000"/>
                </a:schemeClr>
              </a:solidFill>
            </a:endParaRPr>
          </a:p>
          <a:p>
            <a:pPr algn="ctr"/>
            <a:r>
              <a:rPr lang="zh-TW" altLang="en-US" sz="2800" dirty="0">
                <a:solidFill>
                  <a:schemeClr val="accent1">
                    <a:lumMod val="40000"/>
                    <a:lumOff val="60000"/>
                  </a:schemeClr>
                </a:solidFill>
              </a:rPr>
              <a:t>黃三益</a:t>
            </a:r>
            <a:endParaRPr lang="en-US" altLang="zh-TW" sz="2800" dirty="0">
              <a:solidFill>
                <a:schemeClr val="accent1">
                  <a:lumMod val="40000"/>
                  <a:lumOff val="60000"/>
                </a:schemeClr>
              </a:solidFill>
            </a:endParaRPr>
          </a:p>
          <a:p>
            <a:pPr algn="ctr"/>
            <a:r>
              <a:rPr lang="zh-TW" altLang="en-US" sz="2800" dirty="0">
                <a:solidFill>
                  <a:schemeClr val="accent1">
                    <a:lumMod val="40000"/>
                    <a:lumOff val="60000"/>
                  </a:schemeClr>
                </a:solidFill>
              </a:rPr>
              <a:t>博士</a:t>
            </a:r>
          </a:p>
        </p:txBody>
      </p:sp>
      <p:pic>
        <p:nvPicPr>
          <p:cNvPr id="16" name="音訊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154"/>
    </mc:Choice>
    <mc:Fallback>
      <p:transition spd="slow" advTm="5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9" name="Google Shape;239;p30"/>
          <p:cNvPicPr preferRelativeResize="0"/>
          <p:nvPr/>
        </p:nvPicPr>
        <p:blipFill rotWithShape="1">
          <a:blip r:embed="rId5">
            <a:alphaModFix/>
          </a:blip>
          <a:srcRect l="2839" t="12022" r="6745" b="17668"/>
          <a:stretch/>
        </p:blipFill>
        <p:spPr>
          <a:xfrm>
            <a:off x="445516" y="449557"/>
            <a:ext cx="8252967" cy="4244385"/>
          </a:xfrm>
          <a:prstGeom prst="rect">
            <a:avLst/>
          </a:prstGeom>
          <a:noFill/>
          <a:ln>
            <a:noFill/>
          </a:ln>
        </p:spPr>
      </p:pic>
      <p:pic>
        <p:nvPicPr>
          <p:cNvPr id="7" name="音訊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9522" y="4122601"/>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233"/>
    </mc:Choice>
    <mc:Fallback>
      <p:transition spd="slow" advTm="30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48B5984F-DED8-CFA9-8C67-D46D34C1E304}"/>
              </a:ext>
            </a:extLst>
          </p:cNvPr>
          <p:cNvSpPr>
            <a:spLocks noGrp="1"/>
          </p:cNvSpPr>
          <p:nvPr>
            <p:ph type="title"/>
          </p:nvPr>
        </p:nvSpPr>
        <p:spPr/>
        <p:txBody>
          <a:bodyPr/>
          <a:lstStyle/>
          <a:p>
            <a:endParaRPr lang="zh-TW" altLang="en-US"/>
          </a:p>
        </p:txBody>
      </p:sp>
      <p:sp>
        <p:nvSpPr>
          <p:cNvPr id="6" name="文字版面配置區 5">
            <a:extLst>
              <a:ext uri="{FF2B5EF4-FFF2-40B4-BE49-F238E27FC236}">
                <a16:creationId xmlns:a16="http://schemas.microsoft.com/office/drawing/2014/main" id="{B6709D4D-222D-5830-051A-6503B96A9534}"/>
              </a:ext>
            </a:extLst>
          </p:cNvPr>
          <p:cNvSpPr>
            <a:spLocks noGrp="1"/>
          </p:cNvSpPr>
          <p:nvPr>
            <p:ph type="body" idx="1"/>
          </p:nvPr>
        </p:nvSpPr>
        <p:spPr/>
        <p:txBody>
          <a:bodyPr/>
          <a:lstStyle/>
          <a:p>
            <a:endParaRPr lang="zh-TW" altLang="en-US"/>
          </a:p>
        </p:txBody>
      </p:sp>
      <p:pic>
        <p:nvPicPr>
          <p:cNvPr id="4" name="圖片 3">
            <a:extLst>
              <a:ext uri="{FF2B5EF4-FFF2-40B4-BE49-F238E27FC236}">
                <a16:creationId xmlns:a16="http://schemas.microsoft.com/office/drawing/2014/main" id="{52CD0C81-788C-3A0E-5006-DEF8FB67E764}"/>
              </a:ext>
            </a:extLst>
          </p:cNvPr>
          <p:cNvPicPr>
            <a:picLocks noChangeAspect="1"/>
          </p:cNvPicPr>
          <p:nvPr/>
        </p:nvPicPr>
        <p:blipFill>
          <a:blip r:embed="rId5"/>
          <a:stretch>
            <a:fillRect/>
          </a:stretch>
        </p:blipFill>
        <p:spPr>
          <a:xfrm>
            <a:off x="545092" y="214925"/>
            <a:ext cx="8053815" cy="4713650"/>
          </a:xfrm>
          <a:prstGeom prst="rect">
            <a:avLst/>
          </a:prstGeom>
        </p:spPr>
      </p:pic>
      <p:pic>
        <p:nvPicPr>
          <p:cNvPr id="2" name="音訊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3610289193"/>
      </p:ext>
    </p:extLst>
  </p:cSld>
  <p:clrMapOvr>
    <a:masterClrMapping/>
  </p:clrMapOvr>
  <mc:AlternateContent xmlns:mc="http://schemas.openxmlformats.org/markup-compatibility/2006">
    <mc:Choice xmlns:p14="http://schemas.microsoft.com/office/powerpoint/2010/main" Requires="p14">
      <p:transition spd="slow" p14:dur="2000" advTm="4272"/>
    </mc:Choice>
    <mc:Fallback>
      <p:transition spd="slow" advTm="4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標題 6">
            <a:extLst>
              <a:ext uri="{FF2B5EF4-FFF2-40B4-BE49-F238E27FC236}">
                <a16:creationId xmlns:a16="http://schemas.microsoft.com/office/drawing/2014/main" id="{DCC54043-40EA-2D6C-03D9-11CB467F0E70}"/>
              </a:ext>
            </a:extLst>
          </p:cNvPr>
          <p:cNvSpPr>
            <a:spLocks noGrp="1"/>
          </p:cNvSpPr>
          <p:nvPr>
            <p:ph type="title"/>
          </p:nvPr>
        </p:nvSpPr>
        <p:spPr/>
        <p:txBody>
          <a:bodyPr/>
          <a:lstStyle/>
          <a:p>
            <a:endParaRPr lang="zh-TW" altLang="en-US"/>
          </a:p>
        </p:txBody>
      </p:sp>
      <p:sp>
        <p:nvSpPr>
          <p:cNvPr id="8" name="文字版面配置區 7">
            <a:extLst>
              <a:ext uri="{FF2B5EF4-FFF2-40B4-BE49-F238E27FC236}">
                <a16:creationId xmlns:a16="http://schemas.microsoft.com/office/drawing/2014/main" id="{A0A8A40B-8200-7C44-0A22-561C95186350}"/>
              </a:ext>
            </a:extLst>
          </p:cNvPr>
          <p:cNvSpPr>
            <a:spLocks noGrp="1"/>
          </p:cNvSpPr>
          <p:nvPr>
            <p:ph type="body" idx="1"/>
          </p:nvPr>
        </p:nvSpPr>
        <p:spPr/>
        <p:txBody>
          <a:bodyPr/>
          <a:lstStyle/>
          <a:p>
            <a:endParaRPr lang="zh-TW" altLang="en-US"/>
          </a:p>
        </p:txBody>
      </p:sp>
      <p:pic>
        <p:nvPicPr>
          <p:cNvPr id="6" name="圖片 5">
            <a:extLst>
              <a:ext uri="{FF2B5EF4-FFF2-40B4-BE49-F238E27FC236}">
                <a16:creationId xmlns:a16="http://schemas.microsoft.com/office/drawing/2014/main" id="{64B13415-9C71-8A31-CE05-68097D24E6ED}"/>
              </a:ext>
            </a:extLst>
          </p:cNvPr>
          <p:cNvPicPr>
            <a:picLocks noChangeAspect="1"/>
          </p:cNvPicPr>
          <p:nvPr/>
        </p:nvPicPr>
        <p:blipFill>
          <a:blip r:embed="rId5"/>
          <a:stretch>
            <a:fillRect/>
          </a:stretch>
        </p:blipFill>
        <p:spPr>
          <a:xfrm>
            <a:off x="591736" y="133230"/>
            <a:ext cx="7960527" cy="4877039"/>
          </a:xfrm>
          <a:prstGeom prst="rect">
            <a:avLst/>
          </a:prstGeom>
        </p:spPr>
      </p:pic>
      <p:pic>
        <p:nvPicPr>
          <p:cNvPr id="2" name="音訊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1826126632"/>
      </p:ext>
    </p:extLst>
  </p:cSld>
  <p:clrMapOvr>
    <a:masterClrMapping/>
  </p:clrMapOvr>
  <mc:AlternateContent xmlns:mc="http://schemas.openxmlformats.org/markup-compatibility/2006">
    <mc:Choice xmlns:p14="http://schemas.microsoft.com/office/powerpoint/2010/main" Requires="p14">
      <p:transition spd="slow" p14:dur="2000" advTm="34212"/>
    </mc:Choice>
    <mc:Fallback>
      <p:transition spd="slow" advTm="342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zh-TW" altLang="en-US" dirty="0">
                <a:latin typeface="Lato" panose="020F0502020204030203" pitchFamily="34" charset="0"/>
                <a:ea typeface="Lato"/>
                <a:cs typeface="Lato" panose="020F0502020204030203" pitchFamily="34" charset="0"/>
                <a:sym typeface="Lato"/>
              </a:rPr>
              <a:t>結論</a:t>
            </a:r>
            <a:endParaRPr dirty="0"/>
          </a:p>
        </p:txBody>
      </p:sp>
      <p:sp>
        <p:nvSpPr>
          <p:cNvPr id="3" name="文字版面配置區 2">
            <a:extLst>
              <a:ext uri="{FF2B5EF4-FFF2-40B4-BE49-F238E27FC236}">
                <a16:creationId xmlns:a16="http://schemas.microsoft.com/office/drawing/2014/main" id="{63A44208-A8D8-3299-C6FE-2A2A5334721A}"/>
              </a:ext>
            </a:extLst>
          </p:cNvPr>
          <p:cNvSpPr>
            <a:spLocks noGrp="1"/>
          </p:cNvSpPr>
          <p:nvPr>
            <p:ph type="body" idx="1"/>
          </p:nvPr>
        </p:nvSpPr>
        <p:spPr>
          <a:xfrm>
            <a:off x="807600" y="1307850"/>
            <a:ext cx="8057794" cy="3621338"/>
          </a:xfrm>
        </p:spPr>
        <p:txBody>
          <a:bodyPr>
            <a:normAutofit/>
          </a:bodyPr>
          <a:lstStyle/>
          <a:p>
            <a:r>
              <a:rPr lang="zh-TW" altLang="en-US" dirty="0"/>
              <a:t>台積電宣布投資高雄後，鄉民對於此投資案仍持有疑慮，大多認為中央政府配合做球給高雄市政府與市長陳其邁，為民進黨執政所端出的牛肉政績，因此在鄉民反映二極，以主題模型來看，並沒有特別的資料顯示出高雄鄉民對於台積電的正向情。</a:t>
            </a:r>
            <a:endParaRPr lang="en-US" altLang="zh-TW" dirty="0"/>
          </a:p>
          <a:p>
            <a:endParaRPr lang="en-US" altLang="zh-TW" dirty="0"/>
          </a:p>
          <a:p>
            <a:r>
              <a:rPr lang="zh-TW" altLang="en-US" dirty="0"/>
              <a:t>鄉民真正關心的反而多是半導體產業的發展，以及其後續對台灣總體經濟市場與金融市場的影響。</a:t>
            </a:r>
            <a:endParaRPr lang="en-US" altLang="zh-TW" dirty="0"/>
          </a:p>
          <a:p>
            <a:endParaRPr lang="en-US" altLang="zh-TW" dirty="0"/>
          </a:p>
          <a:p>
            <a:r>
              <a:rPr lang="zh-TW" altLang="en-US" dirty="0"/>
              <a:t>此次抓取時間只有</a:t>
            </a:r>
            <a:r>
              <a:rPr lang="en-US" altLang="zh-TW" dirty="0"/>
              <a:t>2</a:t>
            </a:r>
            <a:r>
              <a:rPr lang="zh-TW" altLang="en-US"/>
              <a:t>個月，或許</a:t>
            </a:r>
            <a:r>
              <a:rPr lang="zh-TW" altLang="en-US" dirty="0"/>
              <a:t>拉長時間軸</a:t>
            </a:r>
            <a:r>
              <a:rPr lang="en-US" altLang="zh-TW" dirty="0"/>
              <a:t>(</a:t>
            </a:r>
            <a:r>
              <a:rPr lang="zh-TW" altLang="en-US" dirty="0"/>
              <a:t>平台關係，因此資料區間抓取較小</a:t>
            </a:r>
            <a:r>
              <a:rPr lang="en-US" altLang="zh-TW" dirty="0"/>
              <a:t>)</a:t>
            </a:r>
            <a:r>
              <a:rPr lang="zh-TW" altLang="en-US" dirty="0"/>
              <a:t>，觀察長期趨勢可以獲得不同觀點與資訊。</a:t>
            </a:r>
            <a:endParaRPr lang="en-US" altLang="zh-TW" dirty="0"/>
          </a:p>
          <a:p>
            <a:endParaRPr lang="zh-TW" altLang="en-US" dirty="0"/>
          </a:p>
        </p:txBody>
      </p:sp>
      <p:pic>
        <p:nvPicPr>
          <p:cNvPr id="2" name="音訊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1346722774"/>
      </p:ext>
    </p:extLst>
  </p:cSld>
  <p:clrMapOvr>
    <a:masterClrMapping/>
  </p:clrMapOvr>
  <mc:AlternateContent xmlns:mc="http://schemas.openxmlformats.org/markup-compatibility/2006">
    <mc:Choice xmlns:p14="http://schemas.microsoft.com/office/powerpoint/2010/main" Requires="p14">
      <p:transition spd="slow" p14:dur="2000" advTm="54625"/>
    </mc:Choice>
    <mc:Fallback>
      <p:transition spd="slow" advTm="54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圖片 9">
            <a:extLst>
              <a:ext uri="{FF2B5EF4-FFF2-40B4-BE49-F238E27FC236}">
                <a16:creationId xmlns:a16="http://schemas.microsoft.com/office/drawing/2014/main" id="{1320B3A2-B12B-AA57-CA8D-846902A3DC4E}"/>
              </a:ext>
            </a:extLst>
          </p:cNvPr>
          <p:cNvPicPr>
            <a:picLocks noChangeAspect="1"/>
          </p:cNvPicPr>
          <p:nvPr/>
        </p:nvPicPr>
        <p:blipFill rotWithShape="1">
          <a:blip r:embed="rId4"/>
          <a:srcRect l="316" t="792" r="2090" b="658"/>
          <a:stretch/>
        </p:blipFill>
        <p:spPr>
          <a:xfrm>
            <a:off x="523191" y="1165860"/>
            <a:ext cx="1801324" cy="2980372"/>
          </a:xfrm>
          <a:prstGeom prst="rect">
            <a:avLst/>
          </a:prstGeom>
        </p:spPr>
      </p:pic>
      <p:pic>
        <p:nvPicPr>
          <p:cNvPr id="14" name="圖片 13">
            <a:extLst>
              <a:ext uri="{FF2B5EF4-FFF2-40B4-BE49-F238E27FC236}">
                <a16:creationId xmlns:a16="http://schemas.microsoft.com/office/drawing/2014/main" id="{2CAC2D7C-6546-9D2A-A8F9-77D91E34A7D5}"/>
              </a:ext>
            </a:extLst>
          </p:cNvPr>
          <p:cNvPicPr>
            <a:picLocks noChangeAspect="1"/>
          </p:cNvPicPr>
          <p:nvPr/>
        </p:nvPicPr>
        <p:blipFill>
          <a:blip r:embed="rId5"/>
          <a:stretch>
            <a:fillRect/>
          </a:stretch>
        </p:blipFill>
        <p:spPr>
          <a:xfrm>
            <a:off x="2677292" y="1165860"/>
            <a:ext cx="1801324" cy="2926095"/>
          </a:xfrm>
          <a:prstGeom prst="rect">
            <a:avLst/>
          </a:prstGeom>
        </p:spPr>
      </p:pic>
      <p:pic>
        <p:nvPicPr>
          <p:cNvPr id="18" name="圖片 17">
            <a:extLst>
              <a:ext uri="{FF2B5EF4-FFF2-40B4-BE49-F238E27FC236}">
                <a16:creationId xmlns:a16="http://schemas.microsoft.com/office/drawing/2014/main" id="{9DDC9D1D-3F18-1429-B708-1D25EB51967C}"/>
              </a:ext>
            </a:extLst>
          </p:cNvPr>
          <p:cNvPicPr>
            <a:picLocks noChangeAspect="1"/>
          </p:cNvPicPr>
          <p:nvPr/>
        </p:nvPicPr>
        <p:blipFill>
          <a:blip r:embed="rId6"/>
          <a:stretch>
            <a:fillRect/>
          </a:stretch>
        </p:blipFill>
        <p:spPr>
          <a:xfrm>
            <a:off x="4831393" y="1214346"/>
            <a:ext cx="1801325" cy="2937675"/>
          </a:xfrm>
          <a:prstGeom prst="rect">
            <a:avLst/>
          </a:prstGeom>
        </p:spPr>
      </p:pic>
      <p:pic>
        <p:nvPicPr>
          <p:cNvPr id="20" name="圖片 19">
            <a:extLst>
              <a:ext uri="{FF2B5EF4-FFF2-40B4-BE49-F238E27FC236}">
                <a16:creationId xmlns:a16="http://schemas.microsoft.com/office/drawing/2014/main" id="{2E88E50D-E237-A72E-2161-CA51F8E4CD11}"/>
              </a:ext>
            </a:extLst>
          </p:cNvPr>
          <p:cNvPicPr>
            <a:picLocks noChangeAspect="1"/>
          </p:cNvPicPr>
          <p:nvPr/>
        </p:nvPicPr>
        <p:blipFill>
          <a:blip r:embed="rId7"/>
          <a:stretch>
            <a:fillRect/>
          </a:stretch>
        </p:blipFill>
        <p:spPr>
          <a:xfrm>
            <a:off x="6985494" y="1214346"/>
            <a:ext cx="1809782" cy="2926095"/>
          </a:xfrm>
          <a:prstGeom prst="rect">
            <a:avLst/>
          </a:prstGeom>
        </p:spPr>
      </p:pic>
      <p:sp>
        <p:nvSpPr>
          <p:cNvPr id="8" name="Title 1"/>
          <p:cNvSpPr txBox="1">
            <a:spLocks/>
          </p:cNvSpPr>
          <p:nvPr/>
        </p:nvSpPr>
        <p:spPr>
          <a:xfrm>
            <a:off x="0" y="120912"/>
            <a:ext cx="9144000" cy="763554"/>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ltLang="ko-KR" sz="3200" smtClean="0"/>
              <a:t>Our </a:t>
            </a:r>
            <a:r>
              <a:rPr lang="en-US" altLang="ko-KR" sz="3200" smtClean="0">
                <a:solidFill>
                  <a:schemeClr val="accent5"/>
                </a:solidFill>
              </a:rPr>
              <a:t>Team</a:t>
            </a:r>
            <a:endParaRPr lang="ko-KR" altLang="en-US" sz="3200" dirty="0"/>
          </a:p>
        </p:txBody>
      </p:sp>
      <p:pic>
        <p:nvPicPr>
          <p:cNvPr id="16" name="音訊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3816732933"/>
      </p:ext>
    </p:extLst>
  </p:cSld>
  <p:clrMapOvr>
    <a:masterClrMapping/>
  </p:clrMapOvr>
  <mc:AlternateContent xmlns:mc="http://schemas.openxmlformats.org/markup-compatibility/2006">
    <mc:Choice xmlns:p14="http://schemas.microsoft.com/office/powerpoint/2010/main" Requires="p14">
      <p:transition spd="slow" p14:dur="2000" advTm="8725"/>
    </mc:Choice>
    <mc:Fallback>
      <p:transition spd="slow" advTm="87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dirty="0"/>
              <a:t>目錄</a:t>
            </a:r>
            <a:endParaRPr dirty="0"/>
          </a:p>
        </p:txBody>
      </p:sp>
      <p:sp>
        <p:nvSpPr>
          <p:cNvPr id="4" name="Google Shape;147;p15"/>
          <p:cNvSpPr txBox="1">
            <a:spLocks noGrp="1"/>
          </p:cNvSpPr>
          <p:nvPr>
            <p:ph type="body" idx="1"/>
          </p:nvPr>
        </p:nvSpPr>
        <p:spPr>
          <a:xfrm>
            <a:off x="1297500" y="1116150"/>
            <a:ext cx="6748500" cy="2773925"/>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935"/>
              <a:buNone/>
            </a:pPr>
            <a:r>
              <a:rPr lang="zh-TW" sz="2400" dirty="0"/>
              <a:t> 一、動機和分析</a:t>
            </a:r>
            <a:r>
              <a:rPr lang="zh-TW" sz="2400" dirty="0" smtClean="0"/>
              <a:t>目的</a:t>
            </a:r>
            <a:endParaRPr sz="2400" dirty="0"/>
          </a:p>
          <a:p>
            <a:pPr marL="0" lvl="0" indent="0" algn="l" rtl="0">
              <a:lnSpc>
                <a:spcPct val="95000"/>
              </a:lnSpc>
              <a:spcBef>
                <a:spcPts val="1200"/>
              </a:spcBef>
              <a:spcAft>
                <a:spcPts val="0"/>
              </a:spcAft>
              <a:buSzPts val="935"/>
              <a:buNone/>
            </a:pPr>
            <a:r>
              <a:rPr lang="zh-TW" sz="2400" dirty="0"/>
              <a:t>二、 資料集的</a:t>
            </a:r>
            <a:r>
              <a:rPr lang="zh-TW" sz="2400" dirty="0" smtClean="0"/>
              <a:t>描述</a:t>
            </a:r>
            <a:endParaRPr sz="2400" dirty="0"/>
          </a:p>
          <a:p>
            <a:pPr marL="0" lvl="0" indent="0" algn="l" rtl="0">
              <a:lnSpc>
                <a:spcPct val="95000"/>
              </a:lnSpc>
              <a:spcBef>
                <a:spcPts val="1200"/>
              </a:spcBef>
              <a:spcAft>
                <a:spcPts val="0"/>
              </a:spcAft>
              <a:buSzPts val="935"/>
              <a:buNone/>
            </a:pPr>
            <a:r>
              <a:rPr lang="zh-TW" sz="2400" dirty="0"/>
              <a:t>三、 資料的分析</a:t>
            </a:r>
            <a:r>
              <a:rPr lang="zh-TW" sz="2400" dirty="0" smtClean="0"/>
              <a:t>過程</a:t>
            </a:r>
            <a:endParaRPr sz="2400" dirty="0"/>
          </a:p>
          <a:p>
            <a:pPr marL="0" lvl="0" indent="0" algn="l" rtl="0">
              <a:lnSpc>
                <a:spcPct val="95000"/>
              </a:lnSpc>
              <a:spcBef>
                <a:spcPts val="1200"/>
              </a:spcBef>
              <a:spcAft>
                <a:spcPts val="0"/>
              </a:spcAft>
              <a:buSzPts val="935"/>
              <a:buNone/>
            </a:pPr>
            <a:r>
              <a:rPr lang="zh-TW" sz="2400" dirty="0" smtClean="0"/>
              <a:t>四、 視覺化的分析結果與解釋</a:t>
            </a:r>
            <a:endParaRPr lang="en-US" sz="2400" dirty="0"/>
          </a:p>
          <a:p>
            <a:pPr marL="0" indent="0">
              <a:lnSpc>
                <a:spcPct val="95000"/>
              </a:lnSpc>
              <a:spcBef>
                <a:spcPts val="1200"/>
              </a:spcBef>
              <a:buSzPts val="935"/>
              <a:buNone/>
            </a:pPr>
            <a:r>
              <a:rPr lang="zh-TW" altLang="en-US" sz="2400" dirty="0"/>
              <a:t>五、</a:t>
            </a:r>
            <a:r>
              <a:rPr lang="zh-TW" altLang="en-US" sz="2400" dirty="0" smtClean="0"/>
              <a:t>結論</a:t>
            </a:r>
            <a:endParaRPr sz="2400" dirty="0" smtClean="0"/>
          </a:p>
          <a:p>
            <a:pPr marL="0" lvl="0" indent="0" algn="l" rtl="0">
              <a:lnSpc>
                <a:spcPct val="95000"/>
              </a:lnSpc>
              <a:spcBef>
                <a:spcPts val="1200"/>
              </a:spcBef>
              <a:spcAft>
                <a:spcPts val="0"/>
              </a:spcAft>
              <a:buSzPts val="935"/>
              <a:buNone/>
            </a:pPr>
            <a:endParaRPr sz="1804" dirty="0"/>
          </a:p>
        </p:txBody>
      </p:sp>
      <p:pic>
        <p:nvPicPr>
          <p:cNvPr id="3" name="音訊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802"/>
    </mc:Choice>
    <mc:Fallback>
      <p:transition spd="slow" advTm="15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zh-TW" dirty="0">
                <a:latin typeface="Lato" panose="020F0502020204030203" pitchFamily="34" charset="0"/>
                <a:ea typeface="Lato"/>
                <a:cs typeface="Lato" panose="020F0502020204030203" pitchFamily="34" charset="0"/>
                <a:sym typeface="Lato"/>
              </a:rPr>
              <a:t>動機</a:t>
            </a:r>
            <a:r>
              <a:rPr lang="zh-TW" dirty="0">
                <a:latin typeface="Lato"/>
                <a:ea typeface="Lato"/>
                <a:cs typeface="Lato"/>
                <a:sym typeface="Lato"/>
              </a:rPr>
              <a:t>和分析</a:t>
            </a:r>
            <a:r>
              <a:rPr lang="zh-TW" dirty="0" smtClean="0">
                <a:latin typeface="Lato"/>
                <a:ea typeface="Lato"/>
                <a:cs typeface="Lato"/>
                <a:sym typeface="Lato"/>
              </a:rPr>
              <a:t>目的</a:t>
            </a:r>
            <a:endParaRPr dirty="0"/>
          </a:p>
        </p:txBody>
      </p:sp>
      <p:sp>
        <p:nvSpPr>
          <p:cNvPr id="3" name="文字版面配置區 2">
            <a:extLst>
              <a:ext uri="{FF2B5EF4-FFF2-40B4-BE49-F238E27FC236}">
                <a16:creationId xmlns:a16="http://schemas.microsoft.com/office/drawing/2014/main" id="{63A44208-A8D8-3299-C6FE-2A2A5334721A}"/>
              </a:ext>
            </a:extLst>
          </p:cNvPr>
          <p:cNvSpPr>
            <a:spLocks noGrp="1"/>
          </p:cNvSpPr>
          <p:nvPr>
            <p:ph type="body" idx="1"/>
          </p:nvPr>
        </p:nvSpPr>
        <p:spPr>
          <a:xfrm>
            <a:off x="178594" y="1171575"/>
            <a:ext cx="8686800" cy="3757613"/>
          </a:xfrm>
        </p:spPr>
        <p:txBody>
          <a:bodyPr>
            <a:normAutofit/>
          </a:bodyPr>
          <a:lstStyle/>
          <a:p>
            <a:r>
              <a:rPr lang="zh-TW" altLang="en-US" dirty="0"/>
              <a:t>台積電，是全球最大晶圓代工半導體廠，有護國神山的美譽，對台灣的經濟發展佔有重要的地位，持續深耕台灣，全面擴大北中南布局，在新竹、竹南、台中、台南及高雄等地都有新建廠計畫。台積電在其投資的縣市中，都扮演著經濟發展的火車頭，舉凡不動產、經濟、商業發展等，都有一定的影響力。</a:t>
            </a:r>
            <a:endParaRPr lang="en-US" altLang="zh-TW" dirty="0"/>
          </a:p>
          <a:p>
            <a:r>
              <a:rPr lang="en-US" altLang="zh-TW" dirty="0"/>
              <a:t>2021</a:t>
            </a:r>
            <a:r>
              <a:rPr lang="zh-TW" altLang="en-US" dirty="0"/>
              <a:t>年下半年台積電到高雄投資設廠的消息傳出後，立刻引起高雄房市爆發，根據統計，楠梓區房價從</a:t>
            </a:r>
            <a:r>
              <a:rPr lang="en-US" altLang="zh-TW" dirty="0"/>
              <a:t>2021</a:t>
            </a:r>
            <a:r>
              <a:rPr lang="zh-TW" altLang="en-US" dirty="0"/>
              <a:t>年至今</a:t>
            </a:r>
            <a:r>
              <a:rPr lang="en-US" altLang="zh-TW" dirty="0"/>
              <a:t>1</a:t>
            </a:r>
            <a:r>
              <a:rPr lang="zh-TW" altLang="en-US" dirty="0"/>
              <a:t>年半期間，中古房價漲約</a:t>
            </a:r>
            <a:r>
              <a:rPr lang="en-US" altLang="zh-TW" dirty="0"/>
              <a:t>2</a:t>
            </a:r>
            <a:r>
              <a:rPr lang="zh-TW" altLang="en-US" dirty="0"/>
              <a:t>成，新成屋則從每坪</a:t>
            </a:r>
            <a:r>
              <a:rPr lang="en-US" altLang="zh-TW" dirty="0"/>
              <a:t>19.8</a:t>
            </a:r>
            <a:r>
              <a:rPr lang="zh-TW" altLang="en-US" dirty="0"/>
              <a:t>萬元，衝上</a:t>
            </a:r>
            <a:r>
              <a:rPr lang="en-US" altLang="zh-TW" dirty="0"/>
              <a:t>2</a:t>
            </a:r>
            <a:r>
              <a:rPr lang="zh-TW" altLang="en-US" dirty="0"/>
              <a:t>字頭，今年每坪成交單價來到</a:t>
            </a:r>
            <a:r>
              <a:rPr lang="en-US" altLang="zh-TW" dirty="0"/>
              <a:t>26.2</a:t>
            </a:r>
            <a:r>
              <a:rPr lang="zh-TW" altLang="en-US" dirty="0"/>
              <a:t>萬元，漲幅逾</a:t>
            </a:r>
            <a:r>
              <a:rPr lang="en-US" altLang="zh-TW" dirty="0"/>
              <a:t>3</a:t>
            </a:r>
            <a:r>
              <a:rPr lang="zh-TW" altLang="en-US" dirty="0"/>
              <a:t>成。而預售屋表現更是一路向上，每坪從</a:t>
            </a:r>
            <a:r>
              <a:rPr lang="en-US" altLang="zh-TW" dirty="0"/>
              <a:t>21.4</a:t>
            </a:r>
            <a:r>
              <a:rPr lang="zh-TW" altLang="en-US" dirty="0"/>
              <a:t>萬元、上揚至</a:t>
            </a:r>
            <a:r>
              <a:rPr lang="en-US" altLang="zh-TW" dirty="0"/>
              <a:t>29.6</a:t>
            </a:r>
            <a:r>
              <a:rPr lang="zh-TW" altLang="en-US" dirty="0"/>
              <a:t>萬元，增幅近</a:t>
            </a:r>
            <a:r>
              <a:rPr lang="en-US" altLang="zh-TW" dirty="0"/>
              <a:t>4</a:t>
            </a:r>
            <a:r>
              <a:rPr lang="zh-TW" altLang="en-US" dirty="0"/>
              <a:t>成。</a:t>
            </a:r>
            <a:endParaRPr lang="en-US" altLang="zh-TW" dirty="0"/>
          </a:p>
          <a:p>
            <a:r>
              <a:rPr lang="zh-TW" altLang="en-US" dirty="0"/>
              <a:t>台積電</a:t>
            </a:r>
            <a:r>
              <a:rPr lang="en-US" altLang="zh-TW" dirty="0"/>
              <a:t>2022.01</a:t>
            </a:r>
            <a:r>
              <a:rPr lang="zh-TW" altLang="en-US" dirty="0"/>
              <a:t>月</a:t>
            </a:r>
            <a:r>
              <a:rPr lang="en-US" altLang="zh-TW" dirty="0"/>
              <a:t>9</a:t>
            </a:r>
            <a:r>
              <a:rPr lang="zh-TW" altLang="en-US" dirty="0"/>
              <a:t>日董事會決議核准公司將向高雄市政府遞件租地設廠，當消息一宣布後，市府召集經發、都發、工務及環保等局處籌組專案團隊，全力解決設廠相關土地、水電等問題，市府團隊總動員整合相關資源，積極向中央溝通協調，協助加速台積電建廠計畫。台積電設廠議題發酵，高雄房價跳空大漲，近期，最高漲幅跳奔</a:t>
            </a:r>
            <a:r>
              <a:rPr lang="en-US" altLang="zh-TW" dirty="0"/>
              <a:t>80%</a:t>
            </a:r>
            <a:r>
              <a:rPr lang="zh-TW" altLang="en-US" dirty="0"/>
              <a:t>甚至翻倍，部分地區地價也翻倍漲，高雄房市全面沸騰。房地產增值所帶來的正向財富效果將促使民間消費增加，進一步帶動經濟成長</a:t>
            </a:r>
          </a:p>
          <a:p>
            <a:r>
              <a:rPr lang="zh-TW" altLang="en-US" dirty="0"/>
              <a:t>為了進一步了解鄉民對台積電投資高雄設廠的反映，不論這個投資案最後進行的過程或是對於高雄市整體發展的看法，到底影響的範圍如何</a:t>
            </a:r>
            <a:r>
              <a:rPr lang="en-US" altLang="zh-TW" dirty="0"/>
              <a:t>?</a:t>
            </a:r>
            <a:r>
              <a:rPr lang="zh-TW" altLang="en-US" dirty="0"/>
              <a:t>  我們將透過幾個不同的</a:t>
            </a:r>
            <a:r>
              <a:rPr lang="en-US" altLang="zh-TW" dirty="0" err="1"/>
              <a:t>ptt</a:t>
            </a:r>
            <a:r>
              <a:rPr lang="zh-TW" altLang="en-US" dirty="0"/>
              <a:t>看板，來了解鄉民如何看待這件投資案</a:t>
            </a:r>
            <a:r>
              <a:rPr lang="en-US" altLang="zh-TW" dirty="0" smtClean="0"/>
              <a:t>?</a:t>
            </a:r>
            <a:endParaRPr lang="en-US" altLang="zh-TW" dirty="0"/>
          </a:p>
        </p:txBody>
      </p:sp>
      <p:pic>
        <p:nvPicPr>
          <p:cNvPr id="4" name="音訊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1595721709"/>
      </p:ext>
    </p:extLst>
  </p:cSld>
  <p:clrMapOvr>
    <a:masterClrMapping/>
  </p:clrMapOvr>
  <mc:AlternateContent xmlns:mc="http://schemas.openxmlformats.org/markup-compatibility/2006">
    <mc:Choice xmlns:p14="http://schemas.microsoft.com/office/powerpoint/2010/main" Requires="p14">
      <p:transition spd="slow" p14:dur="2000" advTm="93382"/>
    </mc:Choice>
    <mc:Fallback>
      <p:transition spd="slow" advTm="93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altLang="en-US" dirty="0">
                <a:latin typeface="微軟正黑體" panose="020B0604030504040204" pitchFamily="34" charset="-120"/>
                <a:ea typeface="微軟正黑體" panose="020B0604030504040204" pitchFamily="34" charset="-120"/>
                <a:cs typeface="Lato" panose="020F0502020204030203" pitchFamily="34" charset="0"/>
              </a:rPr>
              <a:t>工作流程</a:t>
            </a:r>
          </a:p>
        </p:txBody>
      </p:sp>
      <p:pic>
        <p:nvPicPr>
          <p:cNvPr id="4" name="圖片 3">
            <a:extLst>
              <a:ext uri="{FF2B5EF4-FFF2-40B4-BE49-F238E27FC236}">
                <a16:creationId xmlns:a16="http://schemas.microsoft.com/office/drawing/2014/main" id="{EB91E289-726B-123F-A4AA-A5C958B925E8}"/>
              </a:ext>
            </a:extLst>
          </p:cNvPr>
          <p:cNvPicPr>
            <a:picLocks noChangeAspect="1"/>
          </p:cNvPicPr>
          <p:nvPr/>
        </p:nvPicPr>
        <p:blipFill>
          <a:blip r:embed="rId5"/>
          <a:stretch>
            <a:fillRect/>
          </a:stretch>
        </p:blipFill>
        <p:spPr>
          <a:xfrm>
            <a:off x="3093720" y="530974"/>
            <a:ext cx="5048056" cy="4513466"/>
          </a:xfrm>
          <a:prstGeom prst="rect">
            <a:avLst/>
          </a:prstGeom>
        </p:spPr>
      </p:pic>
      <p:pic>
        <p:nvPicPr>
          <p:cNvPr id="3" name="音訊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592"/>
    </mc:Choice>
    <mc:Fallback>
      <p:transition spd="slow" advTm="175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p:nvPr>
        </p:nvSpPr>
        <p:spPr>
          <a:xfrm>
            <a:off x="1297500" y="381875"/>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zh-TW" dirty="0">
                <a:latin typeface="Lato"/>
                <a:ea typeface="Lato"/>
                <a:cs typeface="Lato"/>
                <a:sym typeface="Lato"/>
              </a:rPr>
              <a:t>資料集的描述</a:t>
            </a:r>
            <a:endParaRPr dirty="0"/>
          </a:p>
        </p:txBody>
      </p:sp>
      <p:sp>
        <p:nvSpPr>
          <p:cNvPr id="165" name="Google Shape;165;p18"/>
          <p:cNvSpPr txBox="1">
            <a:spLocks noGrp="1"/>
          </p:cNvSpPr>
          <p:nvPr>
            <p:ph type="body" idx="1"/>
          </p:nvPr>
        </p:nvSpPr>
        <p:spPr>
          <a:xfrm>
            <a:off x="795888" y="735386"/>
            <a:ext cx="8042100" cy="2911200"/>
          </a:xfrm>
          <a:prstGeom prst="rect">
            <a:avLst/>
          </a:prstGeom>
        </p:spPr>
        <p:txBody>
          <a:bodyPr spcFirstLastPara="1" wrap="square" lIns="91425" tIns="91425" rIns="91425" bIns="91425" anchor="t" anchorCtr="0">
            <a:noAutofit/>
          </a:bodyPr>
          <a:lstStyle/>
          <a:p>
            <a:pPr marL="685800" lvl="0" indent="-228600" algn="l" rtl="0">
              <a:lnSpc>
                <a:spcPct val="105000"/>
              </a:lnSpc>
              <a:spcBef>
                <a:spcPts val="1200"/>
              </a:spcBef>
              <a:spcAft>
                <a:spcPts val="0"/>
              </a:spcAft>
              <a:buSzPts val="852"/>
              <a:buNone/>
            </a:pPr>
            <a:r>
              <a:rPr lang="zh-TW" sz="1185" dirty="0">
                <a:solidFill>
                  <a:srgbClr val="FF0000"/>
                </a:solidFill>
                <a:highlight>
                  <a:srgbClr val="FFFFFF"/>
                </a:highlight>
                <a:latin typeface="Times New Roman"/>
                <a:ea typeface="Times New Roman"/>
                <a:cs typeface="Times New Roman"/>
                <a:sym typeface="Times New Roman"/>
              </a:rPr>
              <a:t>❖  </a:t>
            </a:r>
            <a:r>
              <a:rPr lang="zh-TW" sz="1185" b="1" dirty="0">
                <a:solidFill>
                  <a:srgbClr val="FF0000"/>
                </a:solidFill>
                <a:highlight>
                  <a:srgbClr val="FFFFFF"/>
                </a:highlight>
                <a:latin typeface="Times New Roman"/>
                <a:ea typeface="Times New Roman"/>
                <a:cs typeface="Times New Roman"/>
                <a:sym typeface="Times New Roman"/>
              </a:rPr>
              <a:t> PPT爬蟲</a:t>
            </a:r>
            <a:endParaRPr sz="1185" b="1" dirty="0">
              <a:solidFill>
                <a:srgbClr val="FF0000"/>
              </a:solidFill>
              <a:highlight>
                <a:schemeClr val="dk1"/>
              </a:highlight>
              <a:latin typeface="Times New Roman"/>
              <a:ea typeface="Times New Roman"/>
              <a:cs typeface="Times New Roman"/>
              <a:sym typeface="Times New Roman"/>
            </a:endParaRPr>
          </a:p>
          <a:p>
            <a:pPr marL="685800" lvl="0" indent="-228600" algn="l" rtl="0">
              <a:lnSpc>
                <a:spcPct val="105000"/>
              </a:lnSpc>
              <a:spcBef>
                <a:spcPts val="1200"/>
              </a:spcBef>
              <a:spcAft>
                <a:spcPts val="0"/>
              </a:spcAft>
              <a:buSzPts val="852"/>
              <a:buNone/>
            </a:pPr>
            <a:r>
              <a:rPr lang="zh-TW" sz="1185" dirty="0">
                <a:solidFill>
                  <a:schemeClr val="bg1"/>
                </a:solidFill>
                <a:highlight>
                  <a:schemeClr val="dk1"/>
                </a:highlight>
                <a:latin typeface="微軟正黑體" panose="020B0604030504040204" pitchFamily="34" charset="-120"/>
                <a:ea typeface="微軟正黑體" panose="020B0604030504040204" pitchFamily="34" charset="-120"/>
                <a:cs typeface="Arial"/>
                <a:sym typeface="Arial"/>
              </a:rPr>
              <a:t>選擇看板: Gossiping(</a:t>
            </a:r>
            <a:r>
              <a:rPr lang="zh-TW" sz="1185" dirty="0">
                <a:solidFill>
                  <a:schemeClr val="bg1"/>
                </a:solidFill>
                <a:highlight>
                  <a:schemeClr val="dk1"/>
                </a:highlight>
                <a:latin typeface="微軟正黑體" panose="020B0604030504040204" pitchFamily="34" charset="-120"/>
                <a:ea typeface="微軟正黑體" panose="020B0604030504040204" pitchFamily="34" charset="-120"/>
                <a:cs typeface="Times New Roman"/>
                <a:sym typeface="Times New Roman"/>
              </a:rPr>
              <a:t>八卦)版、HatePolitics(政黑)版、Kaohsiung(高雄) 三個看板，作為本次分析的資料來源。    	</a:t>
            </a:r>
            <a:endParaRPr sz="1185" dirty="0">
              <a:solidFill>
                <a:schemeClr val="bg1"/>
              </a:solidFill>
              <a:highlight>
                <a:schemeClr val="dk1"/>
              </a:highlight>
              <a:latin typeface="微軟正黑體" panose="020B0604030504040204" pitchFamily="34" charset="-120"/>
              <a:ea typeface="微軟正黑體" panose="020B0604030504040204" pitchFamily="34" charset="-120"/>
              <a:cs typeface="Times New Roman"/>
              <a:sym typeface="Times New Roman"/>
            </a:endParaRPr>
          </a:p>
          <a:p>
            <a:pPr marL="685800" lvl="0" indent="-228600" algn="l" rtl="0">
              <a:lnSpc>
                <a:spcPct val="105000"/>
              </a:lnSpc>
              <a:spcBef>
                <a:spcPts val="1200"/>
              </a:spcBef>
              <a:spcAft>
                <a:spcPts val="0"/>
              </a:spcAft>
              <a:buSzPts val="852"/>
              <a:buNone/>
            </a:pPr>
            <a:r>
              <a:rPr lang="zh-TW" sz="1185" dirty="0">
                <a:solidFill>
                  <a:schemeClr val="bg1"/>
                </a:solidFill>
                <a:highlight>
                  <a:schemeClr val="dk1"/>
                </a:highlight>
                <a:latin typeface="微軟正黑體" panose="020B0604030504040204" pitchFamily="34" charset="-120"/>
                <a:ea typeface="微軟正黑體" panose="020B0604030504040204" pitchFamily="34" charset="-120"/>
                <a:cs typeface="Times New Roman"/>
                <a:sym typeface="Times New Roman"/>
              </a:rPr>
              <a:t>自工作流程設計平台中"資料輸入與輸出"，選擇PPT爬蟲的套裝物件，參數設定選擇</a:t>
            </a:r>
            <a:r>
              <a:rPr lang="zh-TW" sz="1185" dirty="0">
                <a:solidFill>
                  <a:schemeClr val="bg1"/>
                </a:solidFill>
                <a:highlight>
                  <a:schemeClr val="dk1"/>
                </a:highlight>
                <a:latin typeface="微軟正黑體" panose="020B0604030504040204" pitchFamily="34" charset="-120"/>
                <a:ea typeface="微軟正黑體" panose="020B0604030504040204" pitchFamily="34" charset="-120"/>
                <a:cs typeface="Arial"/>
                <a:sym typeface="Arial"/>
              </a:rPr>
              <a:t>Gossiping(</a:t>
            </a:r>
            <a:r>
              <a:rPr lang="zh-TW" sz="1185" dirty="0">
                <a:solidFill>
                  <a:schemeClr val="bg1"/>
                </a:solidFill>
                <a:highlight>
                  <a:schemeClr val="dk1"/>
                </a:highlight>
                <a:latin typeface="微軟正黑體" panose="020B0604030504040204" pitchFamily="34" charset="-120"/>
                <a:ea typeface="微軟正黑體" panose="020B0604030504040204" pitchFamily="34" charset="-120"/>
                <a:cs typeface="Times New Roman"/>
                <a:sym typeface="Times New Roman"/>
              </a:rPr>
              <a:t>八卦)、HatePolitics(政黑)版、Kaohsiung(高雄)，並設定日期自2022年7月1日到2022年8月31日這二個月。</a:t>
            </a:r>
            <a:endParaRPr sz="1185" dirty="0">
              <a:solidFill>
                <a:schemeClr val="bg1"/>
              </a:solidFill>
              <a:highlight>
                <a:schemeClr val="dk1"/>
              </a:highlight>
              <a:latin typeface="微軟正黑體" panose="020B0604030504040204" pitchFamily="34" charset="-120"/>
              <a:ea typeface="微軟正黑體" panose="020B0604030504040204" pitchFamily="34" charset="-120"/>
              <a:cs typeface="Times New Roman"/>
              <a:sym typeface="Times New Roman"/>
            </a:endParaRPr>
          </a:p>
          <a:p>
            <a:pPr marL="685800" lvl="0" indent="-228600" algn="l" rtl="0">
              <a:lnSpc>
                <a:spcPct val="105000"/>
              </a:lnSpc>
              <a:spcBef>
                <a:spcPts val="1200"/>
              </a:spcBef>
              <a:spcAft>
                <a:spcPts val="1200"/>
              </a:spcAft>
              <a:buSzPts val="852"/>
              <a:buNone/>
            </a:pPr>
            <a:r>
              <a:rPr lang="zh-TW" sz="1185" dirty="0">
                <a:solidFill>
                  <a:schemeClr val="bg1"/>
                </a:solidFill>
                <a:highlight>
                  <a:schemeClr val="dk1"/>
                </a:highlight>
                <a:latin typeface="微軟正黑體" panose="020B0604030504040204" pitchFamily="34" charset="-120"/>
                <a:ea typeface="微軟正黑體" panose="020B0604030504040204" pitchFamily="34" charset="-120"/>
                <a:cs typeface="Times New Roman"/>
                <a:sym typeface="Times New Roman"/>
              </a:rPr>
              <a:t>設定的關鍵字: 台積電</a:t>
            </a:r>
            <a:endParaRPr sz="1185" dirty="0">
              <a:solidFill>
                <a:schemeClr val="bg1"/>
              </a:solidFill>
              <a:highlight>
                <a:schemeClr val="dk1"/>
              </a:highlight>
              <a:latin typeface="微軟正黑體" panose="020B0604030504040204" pitchFamily="34" charset="-120"/>
              <a:ea typeface="微軟正黑體" panose="020B0604030504040204" pitchFamily="34" charset="-120"/>
              <a:cs typeface="Times New Roman"/>
              <a:sym typeface="Times New Roman"/>
            </a:endParaRPr>
          </a:p>
        </p:txBody>
      </p:sp>
      <p:pic>
        <p:nvPicPr>
          <p:cNvPr id="166" name="Google Shape;166;p18"/>
          <p:cNvPicPr preferRelativeResize="0"/>
          <p:nvPr/>
        </p:nvPicPr>
        <p:blipFill rotWithShape="1">
          <a:blip r:embed="rId5">
            <a:alphaModFix/>
          </a:blip>
          <a:srcRect l="2890" t="12121" r="3573" b="30836"/>
          <a:stretch/>
        </p:blipFill>
        <p:spPr>
          <a:xfrm>
            <a:off x="1570825" y="2631150"/>
            <a:ext cx="6492226" cy="2189799"/>
          </a:xfrm>
          <a:prstGeom prst="rect">
            <a:avLst/>
          </a:prstGeom>
          <a:noFill/>
          <a:ln>
            <a:noFill/>
          </a:ln>
        </p:spPr>
      </p:pic>
      <p:pic>
        <p:nvPicPr>
          <p:cNvPr id="3" name="音訊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916"/>
    </mc:Choice>
    <mc:Fallback>
      <p:transition spd="slow" advTm="16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19"/>
          <p:cNvPicPr preferRelativeResize="0"/>
          <p:nvPr/>
        </p:nvPicPr>
        <p:blipFill rotWithShape="1">
          <a:blip r:embed="rId5">
            <a:alphaModFix/>
          </a:blip>
          <a:srcRect l="2835" t="11497" r="2958" b="16326"/>
          <a:stretch/>
        </p:blipFill>
        <p:spPr>
          <a:xfrm>
            <a:off x="1410138" y="1001850"/>
            <a:ext cx="6323723" cy="3139800"/>
          </a:xfrm>
          <a:prstGeom prst="rect">
            <a:avLst/>
          </a:prstGeom>
          <a:noFill/>
          <a:ln>
            <a:noFill/>
          </a:ln>
        </p:spPr>
      </p:pic>
      <p:sp>
        <p:nvSpPr>
          <p:cNvPr id="2" name="Google Shape;178;p20">
            <a:extLst>
              <a:ext uri="{FF2B5EF4-FFF2-40B4-BE49-F238E27FC236}">
                <a16:creationId xmlns:a16="http://schemas.microsoft.com/office/drawing/2014/main" id="{496D362F-AEE4-B9CD-B280-E55EAF2B3E46}"/>
              </a:ext>
            </a:extLst>
          </p:cNvPr>
          <p:cNvSpPr txBox="1"/>
          <p:nvPr/>
        </p:nvSpPr>
        <p:spPr>
          <a:xfrm>
            <a:off x="711449" y="438269"/>
            <a:ext cx="7721100" cy="1187987"/>
          </a:xfrm>
          <a:prstGeom prst="rect">
            <a:avLst/>
          </a:prstGeom>
          <a:noFill/>
          <a:ln>
            <a:noFill/>
          </a:ln>
        </p:spPr>
        <p:txBody>
          <a:bodyPr spcFirstLastPara="1" wrap="square" lIns="91425" tIns="91425" rIns="91425" bIns="91425" anchor="t" anchorCtr="0">
            <a:spAutoFit/>
          </a:bodyPr>
          <a:lstStyle/>
          <a:p>
            <a:pPr marL="685800" indent="-228600">
              <a:lnSpc>
                <a:spcPct val="105000"/>
              </a:lnSpc>
              <a:spcBef>
                <a:spcPts val="1200"/>
              </a:spcBef>
              <a:spcAft>
                <a:spcPts val="1200"/>
              </a:spcAft>
            </a:pPr>
            <a:r>
              <a:rPr lang="zh-TW" altLang="en-US" sz="1200" dirty="0">
                <a:solidFill>
                  <a:schemeClr val="bg1"/>
                </a:solidFill>
                <a:highlight>
                  <a:schemeClr val="dk1"/>
                </a:highlight>
              </a:rPr>
              <a:t>任務結果</a:t>
            </a:r>
            <a:r>
              <a:rPr lang="en-US" altLang="zh-TW" sz="1200" dirty="0">
                <a:solidFill>
                  <a:schemeClr val="bg1"/>
                </a:solidFill>
                <a:highlight>
                  <a:schemeClr val="dk1"/>
                </a:highlight>
              </a:rPr>
              <a:t>: </a:t>
            </a:r>
            <a:r>
              <a:rPr lang="zh-TW" altLang="en-US" sz="1200" dirty="0">
                <a:solidFill>
                  <a:schemeClr val="bg1"/>
                </a:solidFill>
                <a:highlight>
                  <a:schemeClr val="dk1"/>
                </a:highlight>
              </a:rPr>
              <a:t>一共出現了</a:t>
            </a:r>
            <a:r>
              <a:rPr lang="en-US" altLang="zh-TW" sz="1200" dirty="0">
                <a:solidFill>
                  <a:schemeClr val="bg1"/>
                </a:solidFill>
                <a:highlight>
                  <a:schemeClr val="dk1"/>
                </a:highlight>
              </a:rPr>
              <a:t>2148</a:t>
            </a:r>
            <a:r>
              <a:rPr lang="zh-TW" altLang="en-US" sz="1200" dirty="0">
                <a:solidFill>
                  <a:schemeClr val="bg1"/>
                </a:solidFill>
                <a:highlight>
                  <a:schemeClr val="dk1"/>
                </a:highlight>
              </a:rPr>
              <a:t>筆的資料數。</a:t>
            </a:r>
            <a:endParaRPr lang="zh-TW" altLang="en-US" sz="1200" dirty="0">
              <a:solidFill>
                <a:schemeClr val="bg1"/>
              </a:solidFill>
            </a:endParaRPr>
          </a:p>
          <a:p>
            <a:pPr marL="685800" lvl="0" indent="-228600" algn="l" rtl="0">
              <a:lnSpc>
                <a:spcPct val="105000"/>
              </a:lnSpc>
              <a:spcBef>
                <a:spcPts val="1200"/>
              </a:spcBef>
              <a:spcAft>
                <a:spcPts val="1200"/>
              </a:spcAft>
              <a:buNone/>
            </a:pPr>
            <a:endParaRPr lang="zh-TW" altLang="en-US" sz="1200" dirty="0">
              <a:solidFill>
                <a:schemeClr val="bg1"/>
              </a:solidFill>
            </a:endParaRPr>
          </a:p>
        </p:txBody>
      </p:sp>
      <p:pic>
        <p:nvPicPr>
          <p:cNvPr id="4" name="音訊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766"/>
    </mc:Choice>
    <mc:Fallback>
      <p:transition spd="slow" advTm="6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177" name="Google Shape;177;p20"/>
          <p:cNvPicPr preferRelativeResize="0"/>
          <p:nvPr/>
        </p:nvPicPr>
        <p:blipFill rotWithShape="1">
          <a:blip r:embed="rId5">
            <a:alphaModFix/>
          </a:blip>
          <a:srcRect l="2837" t="10677" r="7371" b="14967"/>
          <a:stretch/>
        </p:blipFill>
        <p:spPr>
          <a:xfrm>
            <a:off x="1397897" y="951366"/>
            <a:ext cx="6348205" cy="3240767"/>
          </a:xfrm>
          <a:prstGeom prst="rect">
            <a:avLst/>
          </a:prstGeom>
          <a:noFill/>
          <a:ln>
            <a:noFill/>
          </a:ln>
        </p:spPr>
      </p:pic>
      <p:sp>
        <p:nvSpPr>
          <p:cNvPr id="178" name="Google Shape;178;p20"/>
          <p:cNvSpPr txBox="1"/>
          <p:nvPr/>
        </p:nvSpPr>
        <p:spPr>
          <a:xfrm>
            <a:off x="711449" y="438269"/>
            <a:ext cx="7721100" cy="686311"/>
          </a:xfrm>
          <a:prstGeom prst="rect">
            <a:avLst/>
          </a:prstGeom>
          <a:noFill/>
          <a:ln>
            <a:noFill/>
          </a:ln>
        </p:spPr>
        <p:txBody>
          <a:bodyPr spcFirstLastPara="1" wrap="square" lIns="91425" tIns="91425" rIns="91425" bIns="91425" anchor="t" anchorCtr="0">
            <a:spAutoFit/>
          </a:bodyPr>
          <a:lstStyle/>
          <a:p>
            <a:pPr marL="685800" lvl="0" indent="-228600" algn="l" rtl="0">
              <a:lnSpc>
                <a:spcPct val="105000"/>
              </a:lnSpc>
              <a:spcBef>
                <a:spcPts val="1200"/>
              </a:spcBef>
              <a:spcAft>
                <a:spcPts val="1200"/>
              </a:spcAft>
              <a:buNone/>
            </a:pPr>
            <a:r>
              <a:rPr lang="zh-TW" sz="1200" dirty="0">
                <a:solidFill>
                  <a:schemeClr val="bg1"/>
                </a:solidFill>
                <a:highlight>
                  <a:schemeClr val="dk1"/>
                </a:highlight>
              </a:rPr>
              <a:t>留言萃取的任務結果: 一共出現了166,144筆的留言數量，平均單篇的留言數量為78.22。</a:t>
            </a:r>
            <a:endParaRPr sz="1200" dirty="0">
              <a:solidFill>
                <a:schemeClr val="bg1"/>
              </a:solidFill>
            </a:endParaRPr>
          </a:p>
        </p:txBody>
      </p:sp>
      <p:pic>
        <p:nvPicPr>
          <p:cNvPr id="3" name="音訊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570"/>
    </mc:Choice>
    <mc:Fallback>
      <p:transition spd="slow" advTm="1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328</TotalTime>
  <Words>1254</Words>
  <Application>Microsoft Office PowerPoint</Application>
  <PresentationFormat>如螢幕大小 (16:9)</PresentationFormat>
  <Paragraphs>55</Paragraphs>
  <Slides>23</Slides>
  <Notes>22</Notes>
  <HiddenSlides>0</HiddenSlides>
  <MMClips>23</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23</vt:i4>
      </vt:variant>
    </vt:vector>
  </HeadingPairs>
  <TitlesOfParts>
    <vt:vector size="30" baseType="lpstr">
      <vt:lpstr>Montserrat</vt:lpstr>
      <vt:lpstr>Arial</vt:lpstr>
      <vt:lpstr>-apple-system</vt:lpstr>
      <vt:lpstr>Times New Roman</vt:lpstr>
      <vt:lpstr>Lato</vt:lpstr>
      <vt:lpstr>微軟正黑體</vt:lpstr>
      <vt:lpstr>Focus</vt:lpstr>
      <vt:lpstr>以鄉民的角度 看護國神山台積電對高雄的投資</vt:lpstr>
      <vt:lpstr>Our Best Professor</vt:lpstr>
      <vt:lpstr>PowerPoint 簡報</vt:lpstr>
      <vt:lpstr>目錄</vt:lpstr>
      <vt:lpstr>動機和分析目的</vt:lpstr>
      <vt:lpstr>工作流程</vt:lpstr>
      <vt:lpstr>資料集的描述</vt:lpstr>
      <vt:lpstr>PowerPoint 簡報</vt:lpstr>
      <vt:lpstr>PowerPoint 簡報</vt:lpstr>
      <vt:lpstr>PowerPoint 簡報</vt:lpstr>
      <vt:lpstr>PowerPoint 簡報</vt:lpstr>
      <vt:lpstr>  根據事先定義好的主題，用LDA模型觀察新聞內容的分佈，並同時觀察是否有其他主題出現。 設定主題參數為4  </vt:lpstr>
      <vt:lpstr>四大主題模型</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結論</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台積台積我們愛您(?)</dc:title>
  <dc:creator>cindy</dc:creator>
  <cp:lastModifiedBy>User</cp:lastModifiedBy>
  <cp:revision>14</cp:revision>
  <dcterms:modified xsi:type="dcterms:W3CDTF">2023-06-12T14:33:51Z</dcterms:modified>
</cp:coreProperties>
</file>